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7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Lst>
  <p:sldSz cx="12192000" cy="6858000"/>
  <p:notesSz cx="6858000" cy="9144000"/>
  <p:embeddedFontLst>
    <p:embeddedFont>
      <p:font typeface="Calibri" panose="020F0502020204030204" pitchFamily="34" charset="0"/>
      <p:regular r:id="rId74"/>
      <p:bold r:id="rId75"/>
      <p:italic r:id="rId76"/>
      <p:boldItalic r:id="rId77"/>
    </p:embeddedFont>
    <p:embeddedFont>
      <p:font typeface="Lora" pitchFamily="2" charset="0"/>
      <p:regular r:id="rId78"/>
      <p:bold r:id="rId79"/>
      <p:italic r:id="rId80"/>
      <p:boldItalic r:id="rId81"/>
    </p:embeddedFont>
    <p:embeddedFont>
      <p:font typeface="Quattrocento Sans" panose="020B0604020202020204" charset="0"/>
      <p:regular r:id="rId82"/>
      <p:bold r:id="rId83"/>
      <p:italic r:id="rId84"/>
      <p:boldItalic r:id="rId85"/>
    </p:embeddedFont>
    <p:embeddedFont>
      <p:font typeface="Roboto" panose="02000000000000000000" pitchFamily="2" charset="0"/>
      <p:regular r:id="rId86"/>
      <p:bold r:id="rId87"/>
      <p:italic r:id="rId88"/>
      <p:boldItalic r:id="rId8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90" roundtripDataSignature="AMtx7mg+dz+fDDTR4HOKkFt0Qm4vplPS+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2" d="100"/>
          <a:sy n="92" d="100"/>
        </p:scale>
        <p:origin x="307" y="53"/>
      </p:cViewPr>
      <p:guideLst>
        <p:guide orient="horz" pos="2160"/>
        <p:guide pos="384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font" Target="fonts/font3.fntdata"/><Relationship Id="rId84" Type="http://schemas.openxmlformats.org/officeDocument/2006/relationships/font" Target="fonts/font11.fntdata"/><Relationship Id="rId89" Type="http://schemas.openxmlformats.org/officeDocument/2006/relationships/font" Target="fonts/font16.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font" Target="fonts/font1.fntdata"/><Relationship Id="rId79" Type="http://schemas.openxmlformats.org/officeDocument/2006/relationships/font" Target="fonts/font6.fntdata"/><Relationship Id="rId87" Type="http://schemas.openxmlformats.org/officeDocument/2006/relationships/font" Target="fonts/font14.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font" Target="fonts/font9.fntdata"/><Relationship Id="rId90" Type="http://customschemas.google.com/relationships/presentationmetadata" Target="meta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font" Target="fonts/font4.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font" Target="fonts/font7.fntdata"/><Relationship Id="rId85" Type="http://schemas.openxmlformats.org/officeDocument/2006/relationships/font" Target="fonts/font12.fntdata"/><Relationship Id="rId93"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font" Target="fonts/font2.fntdata"/><Relationship Id="rId83" Type="http://schemas.openxmlformats.org/officeDocument/2006/relationships/font" Target="fonts/font10.fntdata"/><Relationship Id="rId88" Type="http://schemas.openxmlformats.org/officeDocument/2006/relationships/font" Target="fonts/font15.fntdata"/><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notesMaster" Target="notesMasters/notesMaster1.xml"/><Relationship Id="rId78" Type="http://schemas.openxmlformats.org/officeDocument/2006/relationships/font" Target="fonts/font5.fntdata"/><Relationship Id="rId81" Type="http://schemas.openxmlformats.org/officeDocument/2006/relationships/font" Target="fonts/font8.fntdata"/><Relationship Id="rId86" Type="http://schemas.openxmlformats.org/officeDocument/2006/relationships/font" Target="fonts/font13.fntdata"/><Relationship Id="rId9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5" name="Google Shape;175;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0eabee0f21_0_38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2" name="Google Shape;182;g10eabee0f21_0_3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135cfe7efe_0_4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9" name="Google Shape;189;g1135cfe7ef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135cfe7efe_0_4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6" name="Google Shape;196;g1135cfe7efe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10eabee0f21_0_40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2" name="Google Shape;202;g10eabee0f21_0_4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1139dc7c644_1_1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7" name="Google Shape;217;g1139dc7c644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1139dc7c644_0_3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4" name="Google Shape;234;g1139dc7c644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1139dc7c644_0_4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1" name="Google Shape;241;g1139dc7c644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1139dc7c644_0_5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8" name="Google Shape;248;g1139dc7c644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139dc7c644_0_5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5" name="Google Shape;255;g1139dc7c644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5" name="Google Shape;11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f3b862fd7f_0_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2" name="Google Shape;262;gf3b862fd7f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1139dc7c644_1_3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8" name="Google Shape;268;g1139dc7c644_1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1d814b8ba1_0_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350">
                <a:solidFill>
                  <a:srgbClr val="1B1B1B"/>
                </a:solidFill>
                <a:highlight>
                  <a:srgbClr val="FFFFFF"/>
                </a:highlight>
                <a:latin typeface="Arial"/>
                <a:ea typeface="Arial"/>
                <a:cs typeface="Arial"/>
                <a:sym typeface="Arial"/>
              </a:rPr>
              <a:t>Một bug, nếu gặp phải trong quá trình hệ thống hoạt động, có thể gây ra failure trong thành phần hoặc hệ thống đó.</a:t>
            </a:r>
            <a:endParaRPr/>
          </a:p>
        </p:txBody>
      </p:sp>
      <p:sp>
        <p:nvSpPr>
          <p:cNvPr id="274" name="Google Shape;274;g11d814b8ba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139dc7c644_1_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1" name="Google Shape;281;g1139dc7c644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11d814b8ba1_0_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7" name="Google Shape;287;g11d814b8ba1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1150b7d6a20_0_22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3" name="Google Shape;293;g1150b7d6a20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150b7d6a20_0_10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4" name="Google Shape;304;g1150b7d6a20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1135cfe7efe_0_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5" name="Google Shape;315;g1135cfe7ef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1135cfe7efe_0_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2" name="Google Shape;322;g1135cfe7efe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10eabee0f21_0_25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2" name="Google Shape;332;g10eabee0f21_0_2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0eabee0f21_0_26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5" name="Google Shape;125;g10eabee0f21_0_2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0eabee0f21_0_23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9" name="Google Shape;339;g10eabee0f21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10eabee0f21_0_48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5" name="Google Shape;345;g10eabee0f21_0_4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135cfe7efe_0_11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2" name="Google Shape;352;g1135cfe7efe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1135cfe7efe_0_10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8" name="Google Shape;358;g1135cfe7efe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1135cfe7efe_0_10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5" name="Google Shape;365;g1135cfe7efe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1135cfe7efe_0_9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1" name="Google Shape;371;g1135cfe7efe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1135cfe7efe_0_6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8" name="Google Shape;378;g1135cfe7efe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135cfe7efe_0_5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4" name="Google Shape;384;g1135cfe7efe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1135cfe7efe_0_6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1" name="Google Shape;391;g1135cfe7efe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135cfe7efe_0_8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8" name="Google Shape;398;g1135cfe7efe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2" name="Google Shape;13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1135cfe7efe_0_8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5" name="Google Shape;405;g1135cfe7efe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0eabee0f21_0_25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2" name="Google Shape;412;g10eabee0f21_0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10eabee0f21_0_21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9" name="Google Shape;419;g10eabee0f21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1135cfe7efe_0_1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5" name="Google Shape;425;g1135cfe7efe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1135cfe7efe_0_15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3" name="Google Shape;433;g1135cfe7efe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135cfe7efe_0_17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0" name="Google Shape;440;g1135cfe7efe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1135cfe7efe_0_14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7" name="Google Shape;447;g1135cfe7efe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1135cfe7efe_0_17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4" name="Google Shape;454;g1135cfe7efe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1135cfe7efe_0_18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2" name="Google Shape;462;g1135cfe7efe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1135cfe7efe_0_19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9" name="Google Shape;469;g1135cfe7efe_0_1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0eabee0f21_0_20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9" name="Google Shape;139;g10eabee0f21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1135cfe7efe_0_19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7" name="Google Shape;477;g1135cfe7efe_0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1135cfe7efe_0_20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4" name="Google Shape;484;g1135cfe7efe_0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135cfe7efe_0_2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0" name="Google Shape;490;g1135cfe7efe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1135cfe7efe_0_2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8" name="Google Shape;498;g1135cfe7efe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1135cfe7efe_0_23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5" name="Google Shape;505;g1135cfe7efe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1135cfe7efe_0_24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13" name="Google Shape;513;g1135cfe7efe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11d814b8ba1_0_1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20" name="Google Shape;520;g11d814b8ba1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1135cfe7efe_0_25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26" name="Google Shape;526;g1135cfe7efe_0_2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1135cfe7efe_0_25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33" name="Google Shape;533;g1135cfe7efe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1135cfe7efe_0_26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40" name="Google Shape;540;g1135cfe7efe_0_2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1135cfe7efe_0_2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6" name="Google Shape;146;g1135cfe7efe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11d814b8ba1_0_2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47" name="Google Shape;547;g11d814b8ba1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g1135cfe7efe_0_28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3" name="Google Shape;553;g1135cfe7efe_0_2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1135cfe7efe_0_28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61" name="Google Shape;561;g1135cfe7efe_0_2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11d814b8ba1_0_3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68" name="Google Shape;568;g11d814b8ba1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10eabee0f21_0_26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74" name="Google Shape;574;g10eabee0f21_0_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1135cfe7efe_0_30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1" name="Google Shape;581;g1135cfe7efe_0_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1135cfe7efe_0_3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9" name="Google Shape;589;g1135cfe7efe_0_3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g1135cfe7efe_0_31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96" name="Google Shape;596;g1135cfe7efe_0_3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1135cfe7efe_0_32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03" name="Google Shape;603;g1135cfe7efe_0_3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1150b7d6a20_0_33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09" name="Google Shape;609;g1150b7d6a20_0_3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0eabee0f21_0_32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lnSpc>
                <a:spcPct val="115000"/>
              </a:lnSpc>
              <a:spcBef>
                <a:spcPts val="2000"/>
              </a:spcBef>
              <a:spcAft>
                <a:spcPts val="0"/>
              </a:spcAft>
              <a:buClr>
                <a:schemeClr val="dk1"/>
              </a:buClr>
              <a:buSzPts val="1100"/>
              <a:buFont typeface="Arial"/>
              <a:buNone/>
            </a:pPr>
            <a:r>
              <a:rPr lang="en-US" sz="1350">
                <a:solidFill>
                  <a:srgbClr val="1B1B1B"/>
                </a:solidFill>
                <a:highlight>
                  <a:srgbClr val="FFFFFF"/>
                </a:highlight>
                <a:latin typeface="Arial"/>
                <a:ea typeface="Arial"/>
                <a:cs typeface="Arial"/>
                <a:sym typeface="Arial"/>
              </a:rPr>
              <a:t>Chúng ta có thể thấy yêu cầu 1 được thực hiện chính xác - chúng ta hiểu được yêu cầu của khách hàng, được thiết kế đúng để đáp ứng yêu cầu, được xây dựng đúng để đáp ứng được thiết kế và do đó bàn giao lại yêu cầu với các thuộc tính đúng: chức năng, nó làm những gì cần phải làm và đúng với cả những thuộc tính phi chức năng, do đó nó dễ hiểu...</a:t>
            </a:r>
            <a:endParaRPr sz="1350">
              <a:solidFill>
                <a:srgbClr val="1B1B1B"/>
              </a:solidFill>
              <a:highlight>
                <a:srgbClr val="FFFFFF"/>
              </a:highlight>
              <a:latin typeface="Arial"/>
              <a:ea typeface="Arial"/>
              <a:cs typeface="Arial"/>
              <a:sym typeface="Arial"/>
            </a:endParaRPr>
          </a:p>
          <a:p>
            <a:pPr marL="0" lvl="0" indent="0" algn="l" rtl="0">
              <a:lnSpc>
                <a:spcPct val="115000"/>
              </a:lnSpc>
              <a:spcBef>
                <a:spcPts val="2000"/>
              </a:spcBef>
              <a:spcAft>
                <a:spcPts val="0"/>
              </a:spcAft>
              <a:buClr>
                <a:schemeClr val="dk1"/>
              </a:buClr>
              <a:buSzPts val="1100"/>
              <a:buFont typeface="Arial"/>
              <a:buNone/>
            </a:pPr>
            <a:r>
              <a:rPr lang="en-US" sz="1350">
                <a:solidFill>
                  <a:srgbClr val="1B1B1B"/>
                </a:solidFill>
                <a:highlight>
                  <a:srgbClr val="FFFFFF"/>
                </a:highlight>
                <a:latin typeface="Arial"/>
                <a:ea typeface="Arial"/>
                <a:cs typeface="Arial"/>
                <a:sym typeface="Arial"/>
              </a:rPr>
              <a:t>Với các yêu cầu khác, lỗi sẽ phát sinh ở các giai đoạn khác nhau. Yêu cầu 2 là tốt cho đến khi phần mềm được mã hoá, khi chúng tôi đưa ra một số sai sót và giới thiệu các khuyết tật. Có lẽ, chúng dễ dàng được phát hiện và sửa chữa trong quá trình thử nghiệm, bởi vì chúng ta có thể thấy sản phẩm không đáp ứng được đặc điểm thiết kế của nó.</a:t>
            </a:r>
            <a:endParaRPr sz="1350">
              <a:solidFill>
                <a:srgbClr val="1B1B1B"/>
              </a:solidFill>
              <a:highlight>
                <a:srgbClr val="FFFFFF"/>
              </a:highlight>
              <a:latin typeface="Arial"/>
              <a:ea typeface="Arial"/>
              <a:cs typeface="Arial"/>
              <a:sym typeface="Arial"/>
            </a:endParaRPr>
          </a:p>
          <a:p>
            <a:pPr marL="0" lvl="0" indent="0" algn="l" rtl="0">
              <a:lnSpc>
                <a:spcPct val="115000"/>
              </a:lnSpc>
              <a:spcBef>
                <a:spcPts val="2000"/>
              </a:spcBef>
              <a:spcAft>
                <a:spcPts val="0"/>
              </a:spcAft>
              <a:buClr>
                <a:schemeClr val="dk1"/>
              </a:buClr>
              <a:buSzPts val="1100"/>
              <a:buFont typeface="Arial"/>
              <a:buNone/>
            </a:pPr>
            <a:r>
              <a:rPr lang="en-US" sz="1350">
                <a:solidFill>
                  <a:srgbClr val="1B1B1B"/>
                </a:solidFill>
                <a:highlight>
                  <a:srgbClr val="FFFFFF"/>
                </a:highlight>
                <a:latin typeface="Arial"/>
                <a:ea typeface="Arial"/>
                <a:cs typeface="Arial"/>
                <a:sym typeface="Arial"/>
              </a:rPr>
              <a:t>Các khuyết tật được giới thiệu trong Yêu cầu 3 khó giải quyết hơn; Chúng tôi xây dựng chính xác những gì chúng tôi đã nói, nhưng tiếc là các nhà thiết kế đã thực hiện một số sai lầm do đó đã có những khuyết tật trong thiết kế. Trừ khi chúng tôi kiểm tra lại so với các yêu cầu đã được định nghĩa, chúng tôi sẽ không phát hiện ra những khuyết tật trong quá trình thử nghiệm. Khi chúng tôi nhận thấy chúng, chúng sẽ khó sửa chữa bởi vì thay đổi thiết kế là bắt buộc.</a:t>
            </a:r>
            <a:endParaRPr sz="1350">
              <a:solidFill>
                <a:srgbClr val="1B1B1B"/>
              </a:solidFill>
              <a:highlight>
                <a:srgbClr val="FFFFFF"/>
              </a:highlight>
              <a:latin typeface="Arial"/>
              <a:ea typeface="Arial"/>
              <a:cs typeface="Arial"/>
              <a:sym typeface="Arial"/>
            </a:endParaRPr>
          </a:p>
          <a:p>
            <a:pPr marL="0" lvl="0" indent="0" algn="l" rtl="0">
              <a:lnSpc>
                <a:spcPct val="115000"/>
              </a:lnSpc>
              <a:spcBef>
                <a:spcPts val="2000"/>
              </a:spcBef>
              <a:spcAft>
                <a:spcPts val="0"/>
              </a:spcAft>
              <a:buClr>
                <a:schemeClr val="dk1"/>
              </a:buClr>
              <a:buSzPts val="1100"/>
              <a:buFont typeface="Arial"/>
              <a:buNone/>
            </a:pPr>
            <a:r>
              <a:rPr lang="en-US" sz="1350">
                <a:solidFill>
                  <a:srgbClr val="1B1B1B"/>
                </a:solidFill>
                <a:highlight>
                  <a:srgbClr val="FFFFFF"/>
                </a:highlight>
                <a:latin typeface="Arial"/>
                <a:ea typeface="Arial"/>
                <a:cs typeface="Arial"/>
                <a:sym typeface="Arial"/>
              </a:rPr>
              <a:t>Các khuyết tật trong Yêu cầu 4 đã được đưa ra trong quá trình định nghĩa các yêu cầu; Sản phẩm đã được thiết kế và xây dựng để đáp ứng các yêu cầu thiếu sót đó. Nếu chúng tôi kiểm tra sản phẩm đáp ứng các yêu cầu và thiết kế của nó, nó sẽ vượt qua các thử nghiệm nhưng có thể bị từ chối bởi người dùng hoặc khách hàng. Các khuyết tật do khách hàng báo cáo trong bài kiểm tra chấp nhận hoặc sử dụng trực tiếp có thể rất tốn kém. Thật không may, yêu cầu và khiếm khuyết thiết kế không phải là hiếm; Đánh giá của hàng ngàn dự án đã chỉ ra rằng các khuyết tật trong các yêu cầu và thiết kế chiếm gần một nửa tổng số khuyết tật.</a:t>
            </a:r>
            <a:endParaRPr sz="1350">
              <a:solidFill>
                <a:srgbClr val="1B1B1B"/>
              </a:solidFill>
              <a:highlight>
                <a:srgbClr val="FFFFFF"/>
              </a:highlight>
              <a:latin typeface="Arial"/>
              <a:ea typeface="Arial"/>
              <a:cs typeface="Arial"/>
              <a:sym typeface="Arial"/>
            </a:endParaRPr>
          </a:p>
          <a:p>
            <a:pPr marL="0" lvl="0" indent="0" algn="l" rtl="0">
              <a:spcBef>
                <a:spcPts val="0"/>
              </a:spcBef>
              <a:spcAft>
                <a:spcPts val="0"/>
              </a:spcAft>
              <a:buNone/>
            </a:pPr>
            <a:endParaRPr/>
          </a:p>
        </p:txBody>
      </p:sp>
      <p:sp>
        <p:nvSpPr>
          <p:cNvPr id="153" name="Google Shape;153;g10eabee0f21_0_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1150b7d6a20_0_34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20" name="Google Shape;620;g1150b7d6a20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p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31" name="Google Shape;63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10eabee0f21_0_31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g10eabee0f21_0_3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10eabee0f21_0_2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8" name="Google Shape;168;g10eabee0f21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5"/>
        <p:cNvGrpSpPr/>
        <p:nvPr/>
      </p:nvGrpSpPr>
      <p:grpSpPr>
        <a:xfrm>
          <a:off x="0" y="0"/>
          <a:ext cx="0" cy="0"/>
          <a:chOff x="0" y="0"/>
          <a:chExt cx="0" cy="0"/>
        </a:xfrm>
      </p:grpSpPr>
      <p:pic>
        <p:nvPicPr>
          <p:cNvPr id="16" name="Google Shape;16;p15"/>
          <p:cNvPicPr preferRelativeResize="0"/>
          <p:nvPr/>
        </p:nvPicPr>
        <p:blipFill rotWithShape="1">
          <a:blip r:embed="rId2">
            <a:alphaModFix/>
          </a:blip>
          <a:srcRect/>
          <a:stretch/>
        </p:blipFill>
        <p:spPr>
          <a:xfrm>
            <a:off x="-4763" y="-4763"/>
            <a:ext cx="12201525" cy="6867525"/>
          </a:xfrm>
          <a:prstGeom prst="rect">
            <a:avLst/>
          </a:prstGeom>
          <a:noFill/>
          <a:ln>
            <a:noFill/>
          </a:ln>
        </p:spPr>
      </p:pic>
      <p:sp>
        <p:nvSpPr>
          <p:cNvPr id="17" name="Google Shape;17;p15"/>
          <p:cNvSpPr txBox="1">
            <a:spLocks noGrp="1"/>
          </p:cNvSpPr>
          <p:nvPr>
            <p:ph type="subTitle" idx="1"/>
          </p:nvPr>
        </p:nvSpPr>
        <p:spPr>
          <a:xfrm>
            <a:off x="5486400" y="4953000"/>
            <a:ext cx="6705600" cy="990600"/>
          </a:xfrm>
          <a:prstGeom prst="rect">
            <a:avLst/>
          </a:prstGeom>
          <a:noFill/>
          <a:ln>
            <a:noFill/>
          </a:ln>
        </p:spPr>
        <p:txBody>
          <a:bodyPr spcFirstLastPara="1" wrap="square" lIns="91425" tIns="45700" rIns="91425" bIns="45700" anchor="t" anchorCtr="0">
            <a:normAutofit/>
          </a:bodyPr>
          <a:lstStyle>
            <a:lvl1pPr lvl="0" algn="l">
              <a:spcBef>
                <a:spcPts val="440"/>
              </a:spcBef>
              <a:spcAft>
                <a:spcPts val="0"/>
              </a:spcAft>
              <a:buClr>
                <a:srgbClr val="FF5A33"/>
              </a:buClr>
              <a:buSzPts val="2200"/>
              <a:buNone/>
              <a:defRPr sz="2200" b="1" cap="small">
                <a:solidFill>
                  <a:srgbClr val="FF5A33"/>
                </a:solidFill>
                <a:latin typeface="Quattrocento Sans"/>
                <a:ea typeface="Quattrocento Sans"/>
                <a:cs typeface="Quattrocento Sans"/>
                <a:sym typeface="Quattrocento Sans"/>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cxnSp>
        <p:nvCxnSpPr>
          <p:cNvPr id="18" name="Google Shape;18;p15"/>
          <p:cNvCxnSpPr/>
          <p:nvPr/>
        </p:nvCxnSpPr>
        <p:spPr>
          <a:xfrm>
            <a:off x="5583936" y="4953000"/>
            <a:ext cx="6303264" cy="0"/>
          </a:xfrm>
          <a:prstGeom prst="straightConnector1">
            <a:avLst/>
          </a:prstGeom>
          <a:noFill/>
          <a:ln w="9525" cap="flat" cmpd="sng">
            <a:solidFill>
              <a:srgbClr val="FF5A33"/>
            </a:solidFill>
            <a:prstDash val="dot"/>
            <a:round/>
            <a:headEnd type="none" w="sm" len="sm"/>
            <a:tailEnd type="none" w="sm" len="sm"/>
          </a:ln>
        </p:spPr>
      </p:cxnSp>
      <p:sp>
        <p:nvSpPr>
          <p:cNvPr id="19" name="Google Shape;19;p15"/>
          <p:cNvSpPr/>
          <p:nvPr/>
        </p:nvSpPr>
        <p:spPr>
          <a:xfrm>
            <a:off x="1060704" y="2133600"/>
            <a:ext cx="3308096" cy="3048000"/>
          </a:xfrm>
          <a:prstGeom prst="ellipse">
            <a:avLst/>
          </a:prstGeom>
          <a:solidFill>
            <a:schemeClr val="lt1"/>
          </a:solidFill>
          <a:ln>
            <a:noFill/>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0" name="Google Shape;20;p15"/>
          <p:cNvSpPr txBox="1">
            <a:spLocks noGrp="1"/>
          </p:cNvSpPr>
          <p:nvPr>
            <p:ph type="title"/>
          </p:nvPr>
        </p:nvSpPr>
        <p:spPr>
          <a:xfrm>
            <a:off x="5506720" y="4284596"/>
            <a:ext cx="6100064" cy="70498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FF5A33"/>
              </a:buClr>
              <a:buSzPts val="3400"/>
              <a:buFont typeface="Calibri"/>
              <a:buNone/>
              <a:defRPr sz="3400" b="1" cap="small">
                <a:solidFill>
                  <a:srgbClr val="FF5A33"/>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15"/>
          <p:cNvSpPr>
            <a:spLocks noGrp="1"/>
          </p:cNvSpPr>
          <p:nvPr>
            <p:ph type="pic" idx="2"/>
          </p:nvPr>
        </p:nvSpPr>
        <p:spPr>
          <a:xfrm>
            <a:off x="1016000" y="2743200"/>
            <a:ext cx="3352800" cy="1828800"/>
          </a:xfrm>
          <a:prstGeom prst="rect">
            <a:avLst/>
          </a:prstGeom>
          <a:noFill/>
          <a:ln>
            <a:noFill/>
          </a:ln>
        </p:spPr>
      </p:sp>
    </p:spTree>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9"/>
        <p:cNvGrpSpPr/>
        <p:nvPr/>
      </p:nvGrpSpPr>
      <p:grpSpPr>
        <a:xfrm>
          <a:off x="0" y="0"/>
          <a:ext cx="0" cy="0"/>
          <a:chOff x="0" y="0"/>
          <a:chExt cx="0" cy="0"/>
        </a:xfrm>
      </p:grpSpPr>
      <p:sp>
        <p:nvSpPr>
          <p:cNvPr id="80" name="Google Shape;80;p24"/>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24"/>
          <p:cNvSpPr txBox="1">
            <a:spLocks noGrp="1"/>
          </p:cNvSpPr>
          <p:nvPr>
            <p:ph type="body" idx="1"/>
          </p:nvPr>
        </p:nvSpPr>
        <p:spPr>
          <a:xfrm rot="5400000">
            <a:off x="3833019" y="-1623218"/>
            <a:ext cx="4525963" cy="10972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2" name="Google Shape;82;p24"/>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4"/>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24"/>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5"/>
        <p:cNvGrpSpPr/>
        <p:nvPr/>
      </p:nvGrpSpPr>
      <p:grpSpPr>
        <a:xfrm>
          <a:off x="0" y="0"/>
          <a:ext cx="0" cy="0"/>
          <a:chOff x="0" y="0"/>
          <a:chExt cx="0" cy="0"/>
        </a:xfrm>
      </p:grpSpPr>
      <p:sp>
        <p:nvSpPr>
          <p:cNvPr id="86" name="Google Shape;86;p25"/>
          <p:cNvSpPr txBox="1">
            <a:spLocks noGrp="1"/>
          </p:cNvSpPr>
          <p:nvPr>
            <p:ph type="title"/>
          </p:nvPr>
        </p:nvSpPr>
        <p:spPr>
          <a:xfrm rot="5400000">
            <a:off x="7285038" y="1828802"/>
            <a:ext cx="5851525" cy="27432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7" name="Google Shape;87;p25"/>
          <p:cNvSpPr txBox="1">
            <a:spLocks noGrp="1"/>
          </p:cNvSpPr>
          <p:nvPr>
            <p:ph type="body" idx="1"/>
          </p:nvPr>
        </p:nvSpPr>
        <p:spPr>
          <a:xfrm rot="5400000">
            <a:off x="1697038" y="-812799"/>
            <a:ext cx="5851525" cy="80264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8" name="Google Shape;88;p25"/>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25"/>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25"/>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mp; Content">
  <p:cSld name="Title &amp; Content">
    <p:spTree>
      <p:nvGrpSpPr>
        <p:cNvPr id="1" name="Shape 91"/>
        <p:cNvGrpSpPr/>
        <p:nvPr/>
      </p:nvGrpSpPr>
      <p:grpSpPr>
        <a:xfrm>
          <a:off x="0" y="0"/>
          <a:ext cx="0" cy="0"/>
          <a:chOff x="0" y="0"/>
          <a:chExt cx="0" cy="0"/>
        </a:xfrm>
      </p:grpSpPr>
      <p:sp>
        <p:nvSpPr>
          <p:cNvPr id="92" name="Google Shape;92;p26"/>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3" name="Google Shape;93;p26"/>
          <p:cNvSpPr txBox="1"/>
          <p:nvPr/>
        </p:nvSpPr>
        <p:spPr>
          <a:xfrm>
            <a:off x="2946400" y="274638"/>
            <a:ext cx="8636000" cy="56356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FF9900"/>
              </a:buClr>
              <a:buSzPts val="3200"/>
              <a:buFont typeface="Quattrocento Sans"/>
              <a:buNone/>
            </a:pPr>
            <a:r>
              <a:rPr lang="en-US" sz="3200" b="1" cap="small">
                <a:solidFill>
                  <a:srgbClr val="FF9900"/>
                </a:solidFill>
                <a:latin typeface="Quattrocento Sans"/>
                <a:ea typeface="Quattrocento Sans"/>
                <a:cs typeface="Quattrocento Sans"/>
                <a:sym typeface="Quattrocento Sans"/>
              </a:rPr>
              <a:t>Click to edit Master title style</a:t>
            </a:r>
            <a:endParaRPr sz="3200" b="1" cap="small">
              <a:solidFill>
                <a:srgbClr val="FF9900"/>
              </a:solidFill>
              <a:latin typeface="Quattrocento Sans"/>
              <a:ea typeface="Quattrocento Sans"/>
              <a:cs typeface="Quattrocento Sans"/>
              <a:sym typeface="Quattrocento Sans"/>
            </a:endParaRPr>
          </a:p>
        </p:txBody>
      </p:sp>
      <p:sp>
        <p:nvSpPr>
          <p:cNvPr id="94" name="Google Shape;94;p26"/>
          <p:cNvSpPr txBox="1">
            <a:spLocks noGrp="1"/>
          </p:cNvSpPr>
          <p:nvPr>
            <p:ph type="body" idx="1"/>
          </p:nvPr>
        </p:nvSpPr>
        <p:spPr>
          <a:xfrm>
            <a:off x="609600" y="990600"/>
            <a:ext cx="10972800" cy="5562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pic>
        <p:nvPicPr>
          <p:cNvPr id="95" name="Google Shape;95;p26"/>
          <p:cNvPicPr preferRelativeResize="0"/>
          <p:nvPr/>
        </p:nvPicPr>
        <p:blipFill rotWithShape="1">
          <a:blip r:embed="rId2">
            <a:alphaModFix/>
          </a:blip>
          <a:srcRect/>
          <a:stretch/>
        </p:blipFill>
        <p:spPr>
          <a:xfrm>
            <a:off x="711200" y="228601"/>
            <a:ext cx="2133600" cy="484909"/>
          </a:xfrm>
          <a:prstGeom prst="rect">
            <a:avLst/>
          </a:prstGeom>
          <a:noFill/>
          <a:ln>
            <a:noFill/>
          </a:ln>
        </p:spPr>
      </p:pic>
      <p:cxnSp>
        <p:nvCxnSpPr>
          <p:cNvPr id="96" name="Google Shape;96;p26"/>
          <p:cNvCxnSpPr/>
          <p:nvPr/>
        </p:nvCxnSpPr>
        <p:spPr>
          <a:xfrm rot="10800000">
            <a:off x="711200" y="835152"/>
            <a:ext cx="10871200" cy="0"/>
          </a:xfrm>
          <a:prstGeom prst="straightConnector1">
            <a:avLst/>
          </a:prstGeom>
          <a:noFill/>
          <a:ln w="38100" cap="flat" cmpd="sng">
            <a:solidFill>
              <a:srgbClr val="BD4B48"/>
            </a:solidFill>
            <a:prstDash val="solid"/>
            <a:round/>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97"/>
        <p:cNvGrpSpPr/>
        <p:nvPr/>
      </p:nvGrpSpPr>
      <p:grpSpPr>
        <a:xfrm>
          <a:off x="0" y="0"/>
          <a:ext cx="0" cy="0"/>
          <a:chOff x="0" y="0"/>
          <a:chExt cx="0" cy="0"/>
        </a:xfrm>
      </p:grpSpPr>
      <p:sp>
        <p:nvSpPr>
          <p:cNvPr id="98" name="Google Shape;98;p27"/>
          <p:cNvSpPr txBox="1">
            <a:spLocks noGrp="1"/>
          </p:cNvSpPr>
          <p:nvPr>
            <p:ph type="title"/>
          </p:nvPr>
        </p:nvSpPr>
        <p:spPr>
          <a:xfrm>
            <a:off x="2336800" y="198438"/>
            <a:ext cx="9448800" cy="487362"/>
          </a:xfrm>
          <a:prstGeom prst="rect">
            <a:avLst/>
          </a:prstGeom>
          <a:noFill/>
          <a:ln>
            <a:noFill/>
          </a:ln>
        </p:spPr>
        <p:txBody>
          <a:bodyPr spcFirstLastPara="1" wrap="square" lIns="91425" tIns="45700" rIns="91425" bIns="45700" anchor="t" anchorCtr="0">
            <a:normAutofit/>
          </a:bodyPr>
          <a:lstStyle>
            <a:lvl1pPr lvl="0" algn="r">
              <a:spcBef>
                <a:spcPts val="0"/>
              </a:spcBef>
              <a:spcAft>
                <a:spcPts val="0"/>
              </a:spcAft>
              <a:buClr>
                <a:schemeClr val="lt1"/>
              </a:buClr>
              <a:buSzPts val="2400"/>
              <a:buFont typeface="Quattrocento Sans"/>
              <a:buNone/>
              <a:defRPr sz="2400" b="0" i="0">
                <a:solidFill>
                  <a:schemeClr val="lt1"/>
                </a:solidFill>
                <a:latin typeface="Quattrocento Sans"/>
                <a:ea typeface="Quattrocento Sans"/>
                <a:cs typeface="Quattrocento Sans"/>
                <a:sym typeface="Quattrocento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9" name="Google Shape;99;p27"/>
          <p:cNvSpPr txBox="1">
            <a:spLocks noGrp="1"/>
          </p:cNvSpPr>
          <p:nvPr>
            <p:ph type="body" idx="1"/>
          </p:nvPr>
        </p:nvSpPr>
        <p:spPr>
          <a:xfrm>
            <a:off x="1727200" y="1066800"/>
            <a:ext cx="10363200" cy="457200"/>
          </a:xfrm>
          <a:prstGeom prst="rect">
            <a:avLst/>
          </a:prstGeom>
          <a:noFill/>
          <a:ln>
            <a:noFill/>
          </a:ln>
        </p:spPr>
        <p:txBody>
          <a:bodyPr spcFirstLastPara="1" wrap="square" lIns="91425" tIns="45700" rIns="91425" bIns="45700" anchor="t" anchorCtr="0">
            <a:normAutofit/>
          </a:bodyPr>
          <a:lstStyle>
            <a:lvl1pPr marL="457200" lvl="0" indent="-228600" algn="l">
              <a:spcBef>
                <a:spcPts val="480"/>
              </a:spcBef>
              <a:spcAft>
                <a:spcPts val="0"/>
              </a:spcAft>
              <a:buClr>
                <a:schemeClr val="dk1"/>
              </a:buClr>
              <a:buSzPts val="2400"/>
              <a:buFont typeface="Quattrocento Sans"/>
              <a:buNone/>
              <a:defRPr sz="2400" b="1">
                <a:latin typeface="Quattrocento Sans"/>
                <a:ea typeface="Quattrocento Sans"/>
                <a:cs typeface="Quattrocento Sans"/>
                <a:sym typeface="Quattrocento Sans"/>
              </a:defRPr>
            </a:lvl1pPr>
            <a:lvl2pPr marL="914400" lvl="1" indent="-228600" algn="just">
              <a:spcBef>
                <a:spcPts val="320"/>
              </a:spcBef>
              <a:spcAft>
                <a:spcPts val="0"/>
              </a:spcAft>
              <a:buClr>
                <a:schemeClr val="dk1"/>
              </a:buClr>
              <a:buSzPts val="1600"/>
              <a:buFont typeface="Roboto"/>
              <a:buNone/>
              <a:defRPr sz="1600">
                <a:latin typeface="Roboto"/>
                <a:ea typeface="Roboto"/>
                <a:cs typeface="Roboto"/>
                <a:sym typeface="Roboto"/>
              </a:defRPr>
            </a:lvl2pPr>
            <a:lvl3pPr marL="1371600" lvl="2" indent="-330200" algn="just">
              <a:spcBef>
                <a:spcPts val="320"/>
              </a:spcBef>
              <a:spcAft>
                <a:spcPts val="0"/>
              </a:spcAft>
              <a:buClr>
                <a:schemeClr val="dk1"/>
              </a:buClr>
              <a:buSzPts val="1600"/>
              <a:buChar char="•"/>
              <a:defRPr sz="1600">
                <a:latin typeface="Roboto"/>
                <a:ea typeface="Roboto"/>
                <a:cs typeface="Roboto"/>
                <a:sym typeface="Roboto"/>
              </a:defRPr>
            </a:lvl3pPr>
            <a:lvl4pPr marL="1828800" lvl="3" indent="-330200" algn="just">
              <a:spcBef>
                <a:spcPts val="320"/>
              </a:spcBef>
              <a:spcAft>
                <a:spcPts val="0"/>
              </a:spcAft>
              <a:buClr>
                <a:schemeClr val="dk1"/>
              </a:buClr>
              <a:buSzPts val="1600"/>
              <a:buFont typeface="Courier New"/>
              <a:buChar char="o"/>
              <a:defRPr sz="1600">
                <a:latin typeface="Roboto"/>
                <a:ea typeface="Roboto"/>
                <a:cs typeface="Roboto"/>
                <a:sym typeface="Roboto"/>
              </a:defRPr>
            </a:lvl4pPr>
            <a:lvl5pPr marL="2286000" lvl="4" indent="-330200" algn="just">
              <a:spcBef>
                <a:spcPts val="320"/>
              </a:spcBef>
              <a:spcAft>
                <a:spcPts val="0"/>
              </a:spcAft>
              <a:buClr>
                <a:schemeClr val="dk1"/>
              </a:buClr>
              <a:buSzPts val="1600"/>
              <a:buChar char="»"/>
              <a:defRPr sz="1600">
                <a:latin typeface="Roboto"/>
                <a:ea typeface="Roboto"/>
                <a:cs typeface="Roboto"/>
                <a:sym typeface="Roboto"/>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00" name="Google Shape;100;p27"/>
          <p:cNvSpPr txBox="1">
            <a:spLocks noGrp="1"/>
          </p:cNvSpPr>
          <p:nvPr>
            <p:ph type="body" idx="2"/>
          </p:nvPr>
        </p:nvSpPr>
        <p:spPr>
          <a:xfrm>
            <a:off x="6604000" y="1828800"/>
            <a:ext cx="5384800" cy="2743200"/>
          </a:xfrm>
          <a:prstGeom prst="rect">
            <a:avLst/>
          </a:prstGeom>
          <a:noFill/>
          <a:ln>
            <a:noFill/>
          </a:ln>
        </p:spPr>
        <p:txBody>
          <a:bodyPr spcFirstLastPara="1" wrap="square" lIns="91425" tIns="45700" rIns="91425" bIns="45700" anchor="t" anchorCtr="0">
            <a:normAutofit/>
          </a:bodyPr>
          <a:lstStyle>
            <a:lvl1pPr marL="457200" lvl="0" indent="-228600" algn="l">
              <a:spcBef>
                <a:spcPts val="480"/>
              </a:spcBef>
              <a:spcAft>
                <a:spcPts val="0"/>
              </a:spcAft>
              <a:buClr>
                <a:schemeClr val="dk1"/>
              </a:buClr>
              <a:buSzPts val="2400"/>
              <a:buFont typeface="Quattrocento Sans"/>
              <a:buNone/>
              <a:defRPr sz="2400" b="0">
                <a:latin typeface="Quattrocento Sans"/>
                <a:ea typeface="Quattrocento Sans"/>
                <a:cs typeface="Quattrocento Sans"/>
                <a:sym typeface="Quattrocento Sans"/>
              </a:defRPr>
            </a:lvl1pPr>
            <a:lvl2pPr marL="914400" lvl="1" indent="-228600" algn="just">
              <a:spcBef>
                <a:spcPts val="320"/>
              </a:spcBef>
              <a:spcAft>
                <a:spcPts val="0"/>
              </a:spcAft>
              <a:buClr>
                <a:schemeClr val="dk1"/>
              </a:buClr>
              <a:buSzPts val="1600"/>
              <a:buFont typeface="Roboto"/>
              <a:buNone/>
              <a:defRPr sz="1600">
                <a:latin typeface="Roboto"/>
                <a:ea typeface="Roboto"/>
                <a:cs typeface="Roboto"/>
                <a:sym typeface="Roboto"/>
              </a:defRPr>
            </a:lvl2pPr>
            <a:lvl3pPr marL="1371600" lvl="2" indent="-330200" algn="just">
              <a:spcBef>
                <a:spcPts val="320"/>
              </a:spcBef>
              <a:spcAft>
                <a:spcPts val="0"/>
              </a:spcAft>
              <a:buClr>
                <a:schemeClr val="dk1"/>
              </a:buClr>
              <a:buSzPts val="1600"/>
              <a:buChar char="•"/>
              <a:defRPr sz="1600">
                <a:latin typeface="Roboto"/>
                <a:ea typeface="Roboto"/>
                <a:cs typeface="Roboto"/>
                <a:sym typeface="Roboto"/>
              </a:defRPr>
            </a:lvl3pPr>
            <a:lvl4pPr marL="1828800" lvl="3" indent="-330200" algn="just">
              <a:spcBef>
                <a:spcPts val="320"/>
              </a:spcBef>
              <a:spcAft>
                <a:spcPts val="0"/>
              </a:spcAft>
              <a:buClr>
                <a:schemeClr val="dk1"/>
              </a:buClr>
              <a:buSzPts val="1600"/>
              <a:buFont typeface="Courier New"/>
              <a:buChar char="o"/>
              <a:defRPr sz="1600">
                <a:latin typeface="Roboto"/>
                <a:ea typeface="Roboto"/>
                <a:cs typeface="Roboto"/>
                <a:sym typeface="Roboto"/>
              </a:defRPr>
            </a:lvl4pPr>
            <a:lvl5pPr marL="2286000" lvl="4" indent="-330200" algn="just">
              <a:spcBef>
                <a:spcPts val="320"/>
              </a:spcBef>
              <a:spcAft>
                <a:spcPts val="0"/>
              </a:spcAft>
              <a:buClr>
                <a:schemeClr val="dk1"/>
              </a:buClr>
              <a:buSzPts val="1600"/>
              <a:buChar char="»"/>
              <a:defRPr sz="1600">
                <a:latin typeface="Roboto"/>
                <a:ea typeface="Roboto"/>
                <a:cs typeface="Roboto"/>
                <a:sym typeface="Roboto"/>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01" name="Google Shape;101;p27"/>
          <p:cNvSpPr txBox="1">
            <a:spLocks noGrp="1"/>
          </p:cNvSpPr>
          <p:nvPr>
            <p:ph type="sldNum" idx="12"/>
          </p:nvPr>
        </p:nvSpPr>
        <p:spPr>
          <a:xfrm>
            <a:off x="-1828800" y="617220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chemeClr val="lt1"/>
                </a:solidFill>
                <a:latin typeface="Quattrocento Sans"/>
                <a:ea typeface="Quattrocento Sans"/>
                <a:cs typeface="Quattrocento Sans"/>
                <a:sym typeface="Quattrocento Sans"/>
              </a:defRPr>
            </a:lvl1pPr>
            <a:lvl2pPr marL="0" lvl="1" indent="0" algn="r">
              <a:spcBef>
                <a:spcPts val="0"/>
              </a:spcBef>
              <a:buNone/>
              <a:defRPr sz="1200">
                <a:solidFill>
                  <a:schemeClr val="lt1"/>
                </a:solidFill>
                <a:latin typeface="Quattrocento Sans"/>
                <a:ea typeface="Quattrocento Sans"/>
                <a:cs typeface="Quattrocento Sans"/>
                <a:sym typeface="Quattrocento Sans"/>
              </a:defRPr>
            </a:lvl2pPr>
            <a:lvl3pPr marL="0" lvl="2" indent="0" algn="r">
              <a:spcBef>
                <a:spcPts val="0"/>
              </a:spcBef>
              <a:buNone/>
              <a:defRPr sz="1200">
                <a:solidFill>
                  <a:schemeClr val="lt1"/>
                </a:solidFill>
                <a:latin typeface="Quattrocento Sans"/>
                <a:ea typeface="Quattrocento Sans"/>
                <a:cs typeface="Quattrocento Sans"/>
                <a:sym typeface="Quattrocento Sans"/>
              </a:defRPr>
            </a:lvl3pPr>
            <a:lvl4pPr marL="0" lvl="3" indent="0" algn="r">
              <a:spcBef>
                <a:spcPts val="0"/>
              </a:spcBef>
              <a:buNone/>
              <a:defRPr sz="1200">
                <a:solidFill>
                  <a:schemeClr val="lt1"/>
                </a:solidFill>
                <a:latin typeface="Quattrocento Sans"/>
                <a:ea typeface="Quattrocento Sans"/>
                <a:cs typeface="Quattrocento Sans"/>
                <a:sym typeface="Quattrocento Sans"/>
              </a:defRPr>
            </a:lvl4pPr>
            <a:lvl5pPr marL="0" lvl="4" indent="0" algn="r">
              <a:spcBef>
                <a:spcPts val="0"/>
              </a:spcBef>
              <a:buNone/>
              <a:defRPr sz="1200">
                <a:solidFill>
                  <a:schemeClr val="lt1"/>
                </a:solidFill>
                <a:latin typeface="Quattrocento Sans"/>
                <a:ea typeface="Quattrocento Sans"/>
                <a:cs typeface="Quattrocento Sans"/>
                <a:sym typeface="Quattrocento Sans"/>
              </a:defRPr>
            </a:lvl5pPr>
            <a:lvl6pPr marL="0" lvl="5" indent="0" algn="r">
              <a:spcBef>
                <a:spcPts val="0"/>
              </a:spcBef>
              <a:buNone/>
              <a:defRPr sz="1200">
                <a:solidFill>
                  <a:schemeClr val="lt1"/>
                </a:solidFill>
                <a:latin typeface="Quattrocento Sans"/>
                <a:ea typeface="Quattrocento Sans"/>
                <a:cs typeface="Quattrocento Sans"/>
                <a:sym typeface="Quattrocento Sans"/>
              </a:defRPr>
            </a:lvl6pPr>
            <a:lvl7pPr marL="0" lvl="6" indent="0" algn="r">
              <a:spcBef>
                <a:spcPts val="0"/>
              </a:spcBef>
              <a:buNone/>
              <a:defRPr sz="1200">
                <a:solidFill>
                  <a:schemeClr val="lt1"/>
                </a:solidFill>
                <a:latin typeface="Quattrocento Sans"/>
                <a:ea typeface="Quattrocento Sans"/>
                <a:cs typeface="Quattrocento Sans"/>
                <a:sym typeface="Quattrocento Sans"/>
              </a:defRPr>
            </a:lvl7pPr>
            <a:lvl8pPr marL="0" lvl="7" indent="0" algn="r">
              <a:spcBef>
                <a:spcPts val="0"/>
              </a:spcBef>
              <a:buNone/>
              <a:defRPr sz="1200">
                <a:solidFill>
                  <a:schemeClr val="lt1"/>
                </a:solidFill>
                <a:latin typeface="Quattrocento Sans"/>
                <a:ea typeface="Quattrocento Sans"/>
                <a:cs typeface="Quattrocento Sans"/>
                <a:sym typeface="Quattrocento Sans"/>
              </a:defRPr>
            </a:lvl8pPr>
            <a:lvl9pPr marL="0" lvl="8" indent="0" algn="r">
              <a:spcBef>
                <a:spcPts val="0"/>
              </a:spcBef>
              <a:buNone/>
              <a:defRPr sz="1200">
                <a:solidFill>
                  <a:schemeClr val="lt1"/>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_Title and Content">
  <p:cSld name="3_Title and Content">
    <p:spTree>
      <p:nvGrpSpPr>
        <p:cNvPr id="1" name="Shape 102"/>
        <p:cNvGrpSpPr/>
        <p:nvPr/>
      </p:nvGrpSpPr>
      <p:grpSpPr>
        <a:xfrm>
          <a:off x="0" y="0"/>
          <a:ext cx="0" cy="0"/>
          <a:chOff x="0" y="0"/>
          <a:chExt cx="0" cy="0"/>
        </a:xfrm>
      </p:grpSpPr>
      <p:sp>
        <p:nvSpPr>
          <p:cNvPr id="103" name="Google Shape;103;p28"/>
          <p:cNvSpPr txBox="1">
            <a:spLocks noGrp="1"/>
          </p:cNvSpPr>
          <p:nvPr>
            <p:ph type="title"/>
          </p:nvPr>
        </p:nvSpPr>
        <p:spPr>
          <a:xfrm>
            <a:off x="2946400" y="274638"/>
            <a:ext cx="8636000" cy="563562"/>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4" name="Google Shape;104;p28"/>
          <p:cNvSpPr txBox="1">
            <a:spLocks noGrp="1"/>
          </p:cNvSpPr>
          <p:nvPr>
            <p:ph type="body" idx="1"/>
          </p:nvPr>
        </p:nvSpPr>
        <p:spPr>
          <a:xfrm>
            <a:off x="609600" y="990600"/>
            <a:ext cx="10972800" cy="5562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pic>
        <p:nvPicPr>
          <p:cNvPr id="105" name="Google Shape;105;p28"/>
          <p:cNvPicPr preferRelativeResize="0"/>
          <p:nvPr/>
        </p:nvPicPr>
        <p:blipFill rotWithShape="1">
          <a:blip r:embed="rId2">
            <a:alphaModFix/>
          </a:blip>
          <a:srcRect/>
          <a:stretch/>
        </p:blipFill>
        <p:spPr>
          <a:xfrm>
            <a:off x="711200" y="228601"/>
            <a:ext cx="2133600" cy="484909"/>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2"/>
        <p:cNvGrpSpPr/>
        <p:nvPr/>
      </p:nvGrpSpPr>
      <p:grpSpPr>
        <a:xfrm>
          <a:off x="0" y="0"/>
          <a:ext cx="0" cy="0"/>
          <a:chOff x="0" y="0"/>
          <a:chExt cx="0" cy="0"/>
        </a:xfrm>
      </p:grpSpPr>
      <p:sp>
        <p:nvSpPr>
          <p:cNvPr id="23" name="Google Shape;23;p16"/>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Clr>
                <a:srgbClr val="FF5A33"/>
              </a:buClr>
              <a:buSzPts val="2800"/>
              <a:buFont typeface="Quattrocento Sans"/>
              <a:buNone/>
              <a:defRPr sz="2800" b="1" cap="small">
                <a:solidFill>
                  <a:srgbClr val="FF5A33"/>
                </a:solidFill>
                <a:latin typeface="Quattrocento Sans"/>
                <a:ea typeface="Quattrocento Sans"/>
                <a:cs typeface="Quattrocento Sans"/>
                <a:sym typeface="Quattrocento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16"/>
          <p:cNvSpPr txBox="1">
            <a:spLocks noGrp="1"/>
          </p:cNvSpPr>
          <p:nvPr>
            <p:ph type="body" idx="1"/>
          </p:nvPr>
        </p:nvSpPr>
        <p:spPr>
          <a:xfrm>
            <a:off x="609600" y="1066800"/>
            <a:ext cx="10972800" cy="5257800"/>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rgbClr val="FF5A33"/>
              </a:buClr>
              <a:buSzPts val="2800"/>
              <a:buFont typeface="Noto Sans Symbols"/>
              <a:buChar char="❑"/>
              <a:defRPr sz="2800">
                <a:latin typeface="Quattrocento Sans"/>
                <a:ea typeface="Quattrocento Sans"/>
                <a:cs typeface="Quattrocento Sans"/>
                <a:sym typeface="Quattrocento Sans"/>
              </a:defRPr>
            </a:lvl1pPr>
            <a:lvl2pPr marL="914400" lvl="1" indent="-381000" algn="l">
              <a:spcBef>
                <a:spcPts val="480"/>
              </a:spcBef>
              <a:spcAft>
                <a:spcPts val="0"/>
              </a:spcAft>
              <a:buClr>
                <a:srgbClr val="FF5A33"/>
              </a:buClr>
              <a:buSzPts val="2400"/>
              <a:buFont typeface="Noto Sans Symbols"/>
              <a:buChar char="❖"/>
              <a:defRPr sz="2400">
                <a:latin typeface="Quattrocento Sans"/>
                <a:ea typeface="Quattrocento Sans"/>
                <a:cs typeface="Quattrocento Sans"/>
                <a:sym typeface="Quattrocento Sans"/>
              </a:defRPr>
            </a:lvl2pPr>
            <a:lvl3pPr marL="1371600" lvl="2" indent="-355600" algn="l">
              <a:spcBef>
                <a:spcPts val="400"/>
              </a:spcBef>
              <a:spcAft>
                <a:spcPts val="0"/>
              </a:spcAft>
              <a:buClr>
                <a:srgbClr val="FF5A33"/>
              </a:buClr>
              <a:buSzPts val="2000"/>
              <a:buFont typeface="Noto Sans Symbols"/>
              <a:buChar char="⮚"/>
              <a:defRPr sz="2000">
                <a:latin typeface="Quattrocento Sans"/>
                <a:ea typeface="Quattrocento Sans"/>
                <a:cs typeface="Quattrocento Sans"/>
                <a:sym typeface="Quattrocento Sans"/>
              </a:defRPr>
            </a:lvl3pPr>
            <a:lvl4pPr marL="1828800" lvl="3" indent="-342900" algn="l">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4pPr>
            <a:lvl5pPr marL="2286000" lvl="4" indent="-342900" algn="l">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5" name="Google Shape;25;p16"/>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6"/>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6"/>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pic>
        <p:nvPicPr>
          <p:cNvPr id="28" name="Google Shape;28;p16"/>
          <p:cNvPicPr preferRelativeResize="0"/>
          <p:nvPr/>
        </p:nvPicPr>
        <p:blipFill rotWithShape="1">
          <a:blip r:embed="rId2">
            <a:alphaModFix/>
          </a:blip>
          <a:srcRect/>
          <a:stretch/>
        </p:blipFill>
        <p:spPr>
          <a:xfrm>
            <a:off x="609600" y="156573"/>
            <a:ext cx="1625602" cy="713824"/>
          </a:xfrm>
          <a:prstGeom prst="rect">
            <a:avLst/>
          </a:prstGeom>
          <a:noFill/>
          <a:ln>
            <a:noFill/>
          </a:ln>
        </p:spPr>
      </p:pic>
      <p:cxnSp>
        <p:nvCxnSpPr>
          <p:cNvPr id="29" name="Google Shape;29;p16"/>
          <p:cNvCxnSpPr/>
          <p:nvPr/>
        </p:nvCxnSpPr>
        <p:spPr>
          <a:xfrm>
            <a:off x="609600" y="838200"/>
            <a:ext cx="10972800" cy="0"/>
          </a:xfrm>
          <a:prstGeom prst="straightConnector1">
            <a:avLst/>
          </a:prstGeom>
          <a:noFill/>
          <a:ln w="38100" cap="flat" cmpd="sng">
            <a:solidFill>
              <a:srgbClr val="FF9900"/>
            </a:solidFill>
            <a:prstDash val="solid"/>
            <a:round/>
            <a:headEnd type="none" w="sm" len="sm"/>
            <a:tailEnd type="none" w="sm" len="sm"/>
          </a:ln>
        </p:spPr>
      </p:cxnSp>
    </p:spTree>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0"/>
        <p:cNvGrpSpPr/>
        <p:nvPr/>
      </p:nvGrpSpPr>
      <p:grpSpPr>
        <a:xfrm>
          <a:off x="0" y="0"/>
          <a:ext cx="0" cy="0"/>
          <a:chOff x="0" y="0"/>
          <a:chExt cx="0" cy="0"/>
        </a:xfrm>
      </p:grpSpPr>
      <p:sp>
        <p:nvSpPr>
          <p:cNvPr id="31" name="Google Shape;31;p17"/>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7"/>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17"/>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4"/>
        <p:cNvGrpSpPr/>
        <p:nvPr/>
      </p:nvGrpSpPr>
      <p:grpSpPr>
        <a:xfrm>
          <a:off x="0" y="0"/>
          <a:ext cx="0" cy="0"/>
          <a:chOff x="0" y="0"/>
          <a:chExt cx="0" cy="0"/>
        </a:xfrm>
      </p:grpSpPr>
      <p:sp>
        <p:nvSpPr>
          <p:cNvPr id="35" name="Google Shape;35;p18"/>
          <p:cNvSpPr txBox="1">
            <a:spLocks noGrp="1"/>
          </p:cNvSpPr>
          <p:nvPr>
            <p:ph type="title"/>
          </p:nvPr>
        </p:nvSpPr>
        <p:spPr>
          <a:xfrm>
            <a:off x="963084" y="4406901"/>
            <a:ext cx="103632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18"/>
          <p:cNvSpPr txBox="1">
            <a:spLocks noGrp="1"/>
          </p:cNvSpPr>
          <p:nvPr>
            <p:ph type="body" idx="1"/>
          </p:nvPr>
        </p:nvSpPr>
        <p:spPr>
          <a:xfrm>
            <a:off x="963084" y="2906713"/>
            <a:ext cx="103632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7" name="Google Shape;37;p18"/>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8"/>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8"/>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0"/>
        <p:cNvGrpSpPr/>
        <p:nvPr/>
      </p:nvGrpSpPr>
      <p:grpSpPr>
        <a:xfrm>
          <a:off x="0" y="0"/>
          <a:ext cx="0" cy="0"/>
          <a:chOff x="0" y="0"/>
          <a:chExt cx="0" cy="0"/>
        </a:xfrm>
      </p:grpSpPr>
      <p:sp>
        <p:nvSpPr>
          <p:cNvPr id="41" name="Google Shape;41;p19"/>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9"/>
          <p:cNvSpPr txBox="1">
            <a:spLocks noGrp="1"/>
          </p:cNvSpPr>
          <p:nvPr>
            <p:ph type="body" idx="1"/>
          </p:nvPr>
        </p:nvSpPr>
        <p:spPr>
          <a:xfrm>
            <a:off x="609600" y="1600201"/>
            <a:ext cx="53848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3" name="Google Shape;43;p19"/>
          <p:cNvSpPr txBox="1">
            <a:spLocks noGrp="1"/>
          </p:cNvSpPr>
          <p:nvPr>
            <p:ph type="body" idx="2"/>
          </p:nvPr>
        </p:nvSpPr>
        <p:spPr>
          <a:xfrm>
            <a:off x="6197600" y="1600201"/>
            <a:ext cx="53848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4" name="Google Shape;44;p19"/>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9"/>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19"/>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7"/>
        <p:cNvGrpSpPr/>
        <p:nvPr/>
      </p:nvGrpSpPr>
      <p:grpSpPr>
        <a:xfrm>
          <a:off x="0" y="0"/>
          <a:ext cx="0" cy="0"/>
          <a:chOff x="0" y="0"/>
          <a:chExt cx="0" cy="0"/>
        </a:xfrm>
      </p:grpSpPr>
      <p:sp>
        <p:nvSpPr>
          <p:cNvPr id="48" name="Google Shape;48;p20"/>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20"/>
          <p:cNvSpPr txBox="1">
            <a:spLocks noGrp="1"/>
          </p:cNvSpPr>
          <p:nvPr>
            <p:ph type="body" idx="1"/>
          </p:nvPr>
        </p:nvSpPr>
        <p:spPr>
          <a:xfrm>
            <a:off x="609600" y="1535113"/>
            <a:ext cx="5386917"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50" name="Google Shape;50;p20"/>
          <p:cNvSpPr txBox="1">
            <a:spLocks noGrp="1"/>
          </p:cNvSpPr>
          <p:nvPr>
            <p:ph type="body" idx="2"/>
          </p:nvPr>
        </p:nvSpPr>
        <p:spPr>
          <a:xfrm>
            <a:off x="609600" y="2174875"/>
            <a:ext cx="5386917"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1" name="Google Shape;51;p20"/>
          <p:cNvSpPr txBox="1">
            <a:spLocks noGrp="1"/>
          </p:cNvSpPr>
          <p:nvPr>
            <p:ph type="body" idx="3"/>
          </p:nvPr>
        </p:nvSpPr>
        <p:spPr>
          <a:xfrm>
            <a:off x="6193368" y="1535113"/>
            <a:ext cx="5389033"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52" name="Google Shape;52;p20"/>
          <p:cNvSpPr txBox="1">
            <a:spLocks noGrp="1"/>
          </p:cNvSpPr>
          <p:nvPr>
            <p:ph type="body" idx="4"/>
          </p:nvPr>
        </p:nvSpPr>
        <p:spPr>
          <a:xfrm>
            <a:off x="6193368" y="2174875"/>
            <a:ext cx="5389033"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3" name="Google Shape;53;p20"/>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20"/>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20"/>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56"/>
        <p:cNvGrpSpPr/>
        <p:nvPr/>
      </p:nvGrpSpPr>
      <p:grpSpPr>
        <a:xfrm>
          <a:off x="0" y="0"/>
          <a:ext cx="0" cy="0"/>
          <a:chOff x="0" y="0"/>
          <a:chExt cx="0" cy="0"/>
        </a:xfrm>
      </p:grpSpPr>
      <p:sp>
        <p:nvSpPr>
          <p:cNvPr id="57" name="Google Shape;57;p21"/>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21"/>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1"/>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60" name="Google Shape;60;p21"/>
          <p:cNvSpPr/>
          <p:nvPr/>
        </p:nvSpPr>
        <p:spPr>
          <a:xfrm>
            <a:off x="2032000" y="2551018"/>
            <a:ext cx="8534400" cy="3264759"/>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000">
              <a:solidFill>
                <a:schemeClr val="lt1"/>
              </a:solidFill>
              <a:latin typeface="Calibri"/>
              <a:ea typeface="Calibri"/>
              <a:cs typeface="Calibri"/>
              <a:sym typeface="Calibri"/>
            </a:endParaRPr>
          </a:p>
        </p:txBody>
      </p:sp>
      <p:pic>
        <p:nvPicPr>
          <p:cNvPr id="61" name="Google Shape;61;p21" descr="http://uconndigitalarts.com/wp-content/uploads/2013/04/original.jpg"/>
          <p:cNvPicPr preferRelativeResize="0"/>
          <p:nvPr/>
        </p:nvPicPr>
        <p:blipFill rotWithShape="1">
          <a:blip r:embed="rId2">
            <a:alphaModFix/>
          </a:blip>
          <a:srcRect t="43978" b="41310"/>
          <a:stretch/>
        </p:blipFill>
        <p:spPr>
          <a:xfrm flipH="1">
            <a:off x="3732707" y="2575401"/>
            <a:ext cx="4568091" cy="283858"/>
          </a:xfrm>
          <a:prstGeom prst="rect">
            <a:avLst/>
          </a:prstGeom>
          <a:noFill/>
          <a:ln>
            <a:noFill/>
          </a:ln>
        </p:spPr>
      </p:pic>
      <p:pic>
        <p:nvPicPr>
          <p:cNvPr id="62" name="Google Shape;62;p21" descr="C:\Users\powerpoint.vn\Downloads\1e2cd4b177168ad16ce2e7c504bba4d2.x400.jpeg"/>
          <p:cNvPicPr preferRelativeResize="0"/>
          <p:nvPr/>
        </p:nvPicPr>
        <p:blipFill rotWithShape="1">
          <a:blip r:embed="rId3">
            <a:alphaModFix/>
          </a:blip>
          <a:srcRect b="55710"/>
          <a:stretch/>
        </p:blipFill>
        <p:spPr>
          <a:xfrm>
            <a:off x="2568620" y="609600"/>
            <a:ext cx="7257961" cy="2828060"/>
          </a:xfrm>
          <a:prstGeom prst="rect">
            <a:avLst/>
          </a:prstGeom>
          <a:noFill/>
          <a:ln>
            <a:noFill/>
          </a:ln>
        </p:spPr>
      </p:pic>
      <p:sp>
        <p:nvSpPr>
          <p:cNvPr id="63" name="Google Shape;63;p21"/>
          <p:cNvSpPr txBox="1"/>
          <p:nvPr/>
        </p:nvSpPr>
        <p:spPr>
          <a:xfrm>
            <a:off x="4103893" y="3124200"/>
            <a:ext cx="4735308" cy="213904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lt1"/>
              </a:buClr>
              <a:buSzPts val="7200"/>
              <a:buFont typeface="Calibri"/>
              <a:buNone/>
            </a:pPr>
            <a:r>
              <a:rPr lang="en-US" sz="7200" b="1">
                <a:solidFill>
                  <a:schemeClr val="lt1"/>
                </a:solidFill>
                <a:latin typeface="Calibri"/>
                <a:ea typeface="Calibri"/>
                <a:cs typeface="Calibri"/>
                <a:sym typeface="Calibri"/>
              </a:rPr>
              <a:t>DEM</a:t>
            </a:r>
            <a:r>
              <a:rPr lang="en-US" sz="11500" b="1">
                <a:solidFill>
                  <a:schemeClr val="lt1"/>
                </a:solidFill>
                <a:latin typeface="Calibri"/>
                <a:ea typeface="Calibri"/>
                <a:cs typeface="Calibri"/>
                <a:sym typeface="Calibri"/>
              </a:rPr>
              <a:t>O</a:t>
            </a:r>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64" name="Google Shape;64;p21" descr="http://www.designofsignage.com/application/symbol/hands/image/600x600/hand-press-button-4.jpg"/>
          <p:cNvPicPr preferRelativeResize="0"/>
          <p:nvPr/>
        </p:nvPicPr>
        <p:blipFill rotWithShape="1">
          <a:blip r:embed="rId4">
            <a:alphaModFix/>
          </a:blip>
          <a:srcRect/>
          <a:stretch/>
        </p:blipFill>
        <p:spPr>
          <a:xfrm>
            <a:off x="6016752" y="3568725"/>
            <a:ext cx="3488947" cy="261671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5"/>
        <p:cNvGrpSpPr/>
        <p:nvPr/>
      </p:nvGrpSpPr>
      <p:grpSpPr>
        <a:xfrm>
          <a:off x="0" y="0"/>
          <a:ext cx="0" cy="0"/>
          <a:chOff x="0" y="0"/>
          <a:chExt cx="0" cy="0"/>
        </a:xfrm>
      </p:grpSpPr>
      <p:sp>
        <p:nvSpPr>
          <p:cNvPr id="66" name="Google Shape;66;p22"/>
          <p:cNvSpPr txBox="1">
            <a:spLocks noGrp="1"/>
          </p:cNvSpPr>
          <p:nvPr>
            <p:ph type="title"/>
          </p:nvPr>
        </p:nvSpPr>
        <p:spPr>
          <a:xfrm>
            <a:off x="609601" y="273050"/>
            <a:ext cx="4011084"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22"/>
          <p:cNvSpPr txBox="1">
            <a:spLocks noGrp="1"/>
          </p:cNvSpPr>
          <p:nvPr>
            <p:ph type="body" idx="1"/>
          </p:nvPr>
        </p:nvSpPr>
        <p:spPr>
          <a:xfrm>
            <a:off x="4766733" y="273051"/>
            <a:ext cx="6815667"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8" name="Google Shape;68;p22"/>
          <p:cNvSpPr txBox="1">
            <a:spLocks noGrp="1"/>
          </p:cNvSpPr>
          <p:nvPr>
            <p:ph type="body" idx="2"/>
          </p:nvPr>
        </p:nvSpPr>
        <p:spPr>
          <a:xfrm>
            <a:off x="609601" y="1435101"/>
            <a:ext cx="4011084"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9" name="Google Shape;69;p22"/>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2"/>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22"/>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2"/>
        <p:cNvGrpSpPr/>
        <p:nvPr/>
      </p:nvGrpSpPr>
      <p:grpSpPr>
        <a:xfrm>
          <a:off x="0" y="0"/>
          <a:ext cx="0" cy="0"/>
          <a:chOff x="0" y="0"/>
          <a:chExt cx="0" cy="0"/>
        </a:xfrm>
      </p:grpSpPr>
      <p:sp>
        <p:nvSpPr>
          <p:cNvPr id="73" name="Google Shape;73;p23"/>
          <p:cNvSpPr txBox="1">
            <a:spLocks noGrp="1"/>
          </p:cNvSpPr>
          <p:nvPr>
            <p:ph type="title"/>
          </p:nvPr>
        </p:nvSpPr>
        <p:spPr>
          <a:xfrm>
            <a:off x="2389717" y="4800600"/>
            <a:ext cx="73152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23"/>
          <p:cNvSpPr>
            <a:spLocks noGrp="1"/>
          </p:cNvSpPr>
          <p:nvPr>
            <p:ph type="pic" idx="2"/>
          </p:nvPr>
        </p:nvSpPr>
        <p:spPr>
          <a:xfrm>
            <a:off x="2389717" y="612775"/>
            <a:ext cx="7315200" cy="4114800"/>
          </a:xfrm>
          <a:prstGeom prst="rect">
            <a:avLst/>
          </a:prstGeom>
          <a:noFill/>
          <a:ln>
            <a:noFill/>
          </a:ln>
        </p:spPr>
      </p:sp>
      <p:sp>
        <p:nvSpPr>
          <p:cNvPr id="75" name="Google Shape;75;p23"/>
          <p:cNvSpPr txBox="1">
            <a:spLocks noGrp="1"/>
          </p:cNvSpPr>
          <p:nvPr>
            <p:ph type="body" idx="1"/>
          </p:nvPr>
        </p:nvSpPr>
        <p:spPr>
          <a:xfrm>
            <a:off x="2389717" y="5367338"/>
            <a:ext cx="73152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76" name="Google Shape;76;p23"/>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3"/>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3"/>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4"/>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4"/>
          <p:cNvSpPr txBox="1">
            <a:spLocks noGrp="1"/>
          </p:cNvSpPr>
          <p:nvPr>
            <p:ph type="body" idx="1"/>
          </p:nvPr>
        </p:nvSpPr>
        <p:spPr>
          <a:xfrm>
            <a:off x="609600" y="1600201"/>
            <a:ext cx="109728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4"/>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4"/>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4"/>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
          <p:cNvSpPr txBox="1">
            <a:spLocks noGrp="1"/>
          </p:cNvSpPr>
          <p:nvPr>
            <p:ph type="subTitle" idx="1"/>
          </p:nvPr>
        </p:nvSpPr>
        <p:spPr>
          <a:xfrm>
            <a:off x="5486400" y="4953000"/>
            <a:ext cx="6705600" cy="9906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FF5A33"/>
              </a:buClr>
              <a:buSzPts val="2200"/>
              <a:buNone/>
            </a:pPr>
            <a:r>
              <a:rPr lang="en-US"/>
              <a:t>Bài 1: Giới thiệu và khái quát các khái niệm trong kiểm thử phần mềm</a:t>
            </a:r>
            <a:endParaRPr/>
          </a:p>
        </p:txBody>
      </p:sp>
      <p:sp>
        <p:nvSpPr>
          <p:cNvPr id="111" name="Google Shape;111;p1"/>
          <p:cNvSpPr txBox="1">
            <a:spLocks noGrp="1"/>
          </p:cNvSpPr>
          <p:nvPr>
            <p:ph type="title"/>
          </p:nvPr>
        </p:nvSpPr>
        <p:spPr>
          <a:xfrm>
            <a:off x="5506720" y="4284596"/>
            <a:ext cx="6100064" cy="70498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FF5A33"/>
              </a:buClr>
              <a:buSzPts val="3400"/>
              <a:buFont typeface="Calibri"/>
              <a:buNone/>
            </a:pPr>
            <a:r>
              <a:rPr lang="en-US"/>
              <a:t>Kiểm thử cơ bản (P1)</a:t>
            </a:r>
            <a:endParaRPr/>
          </a:p>
        </p:txBody>
      </p:sp>
      <p:pic>
        <p:nvPicPr>
          <p:cNvPr id="112" name="Google Shape;112;p1"/>
          <p:cNvPicPr preferRelativeResize="0"/>
          <p:nvPr/>
        </p:nvPicPr>
        <p:blipFill rotWithShape="1">
          <a:blip r:embed="rId3">
            <a:alphaModFix/>
          </a:blip>
          <a:srcRect/>
          <a:stretch/>
        </p:blipFill>
        <p:spPr>
          <a:xfrm>
            <a:off x="1890932" y="2406165"/>
            <a:ext cx="1693935" cy="2518699"/>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10"/>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Kiểm thử phần mềm là gì ?</a:t>
            </a:r>
            <a:endParaRPr/>
          </a:p>
        </p:txBody>
      </p:sp>
      <p:sp>
        <p:nvSpPr>
          <p:cNvPr id="178" name="Google Shape;178;p10"/>
          <p:cNvSpPr txBox="1">
            <a:spLocks noGrp="1"/>
          </p:cNvSpPr>
          <p:nvPr>
            <p:ph type="body" idx="1"/>
          </p:nvPr>
        </p:nvSpPr>
        <p:spPr>
          <a:xfrm>
            <a:off x="609600" y="990600"/>
            <a:ext cx="10972800" cy="5625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t>Kiểm thử phần mềm là gì ?</a:t>
            </a:r>
            <a:endParaRPr sz="4000" i="1"/>
          </a:p>
        </p:txBody>
      </p:sp>
      <p:sp>
        <p:nvSpPr>
          <p:cNvPr id="179" name="Google Shape;179;p10"/>
          <p:cNvSpPr txBox="1">
            <a:spLocks noGrp="1"/>
          </p:cNvSpPr>
          <p:nvPr>
            <p:ph type="body" idx="1"/>
          </p:nvPr>
        </p:nvSpPr>
        <p:spPr>
          <a:xfrm>
            <a:off x="481025" y="1670750"/>
            <a:ext cx="11101500" cy="4953600"/>
          </a:xfrm>
          <a:prstGeom prst="rect">
            <a:avLst/>
          </a:prstGeom>
          <a:noFill/>
          <a:ln>
            <a:noFill/>
          </a:ln>
        </p:spPr>
        <p:txBody>
          <a:bodyPr spcFirstLastPara="1" wrap="square" lIns="91425" tIns="45700" rIns="91425" bIns="45700" anchor="t" anchorCtr="0">
            <a:noAutofit/>
          </a:bodyPr>
          <a:lstStyle/>
          <a:p>
            <a:pPr marL="742950" lvl="1" indent="-342900" algn="l" rtl="0">
              <a:spcBef>
                <a:spcPts val="480"/>
              </a:spcBef>
              <a:spcAft>
                <a:spcPts val="0"/>
              </a:spcAft>
              <a:buSzPts val="3300"/>
              <a:buFont typeface="Quattrocento Sans"/>
              <a:buChar char="❖"/>
            </a:pPr>
            <a:r>
              <a:rPr lang="en-US" sz="3300">
                <a:solidFill>
                  <a:srgbClr val="333333"/>
                </a:solidFill>
                <a:highlight>
                  <a:schemeClr val="lt1"/>
                </a:highlight>
              </a:rPr>
              <a:t>Thường mọi người hiểu khái niệm test chỉ là chạy phần mềm nhưng đó chỉ là 1 phần không phải tất cả các hoạt động kiểm thử.</a:t>
            </a:r>
            <a:endParaRPr sz="3300"/>
          </a:p>
          <a:p>
            <a:pPr marL="742950" lvl="1" indent="-342900" algn="l" rtl="0">
              <a:spcBef>
                <a:spcPts val="480"/>
              </a:spcBef>
              <a:spcAft>
                <a:spcPts val="0"/>
              </a:spcAft>
              <a:buSzPts val="3300"/>
              <a:buFont typeface="Quattrocento Sans"/>
              <a:buChar char="❖"/>
            </a:pPr>
            <a:r>
              <a:rPr lang="en-US" sz="3300">
                <a:solidFill>
                  <a:srgbClr val="333333"/>
                </a:solidFill>
                <a:highlight>
                  <a:schemeClr val="lt1"/>
                </a:highlight>
              </a:rPr>
              <a:t>Các hoạt động test tồn tại trước và sau khi chạy phần mềm bao gồm: lên kế hoạch và kiểm soát, chọn điều kiện test, thiết kế và chạy test case, kiểm tra kết quả, đánh giá tiêu chí kết thúc, báo cáo trong quy trình test và các hoạt động sau khi giai đoạn test hoàn thành.</a:t>
            </a:r>
            <a:endParaRPr sz="3300">
              <a:solidFill>
                <a:srgbClr val="333333"/>
              </a:solidFill>
              <a:highlight>
                <a:schemeClr val="lt1"/>
              </a:highlight>
            </a:endParaRPr>
          </a:p>
          <a:p>
            <a:pPr marL="742950" lvl="1" indent="-342900" algn="l" rtl="0">
              <a:spcBef>
                <a:spcPts val="480"/>
              </a:spcBef>
              <a:spcAft>
                <a:spcPts val="0"/>
              </a:spcAft>
              <a:buSzPts val="3300"/>
              <a:buFont typeface="Quattrocento Sans"/>
              <a:buChar char="❖"/>
            </a:pPr>
            <a:r>
              <a:rPr lang="en-US" sz="3300">
                <a:solidFill>
                  <a:srgbClr val="333333"/>
                </a:solidFill>
                <a:highlight>
                  <a:schemeClr val="lt1"/>
                </a:highlight>
              </a:rPr>
              <a:t>Test thì bao gồm cả review tài liệu, source code.</a:t>
            </a:r>
            <a:endParaRPr sz="3300"/>
          </a:p>
        </p:txBody>
      </p:sp>
    </p:spTree>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79">
                                            <p:txEl>
                                              <p:pRg st="0" end="0"/>
                                            </p:txEl>
                                          </p:spTgt>
                                        </p:tgtEl>
                                        <p:attrNameLst>
                                          <p:attrName>style.visibility</p:attrName>
                                        </p:attrNameLst>
                                      </p:cBhvr>
                                      <p:to>
                                        <p:strVal val="visible"/>
                                      </p:to>
                                    </p:set>
                                    <p:anim calcmode="lin" valueType="num">
                                      <p:cBhvr additive="base">
                                        <p:cTn id="7" dur="1000"/>
                                        <p:tgtEl>
                                          <p:spTgt spid="179">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79">
                                            <p:txEl>
                                              <p:pRg st="1" end="1"/>
                                            </p:txEl>
                                          </p:spTgt>
                                        </p:tgtEl>
                                        <p:attrNameLst>
                                          <p:attrName>style.visibility</p:attrName>
                                        </p:attrNameLst>
                                      </p:cBhvr>
                                      <p:to>
                                        <p:strVal val="visible"/>
                                      </p:to>
                                    </p:set>
                                    <p:anim calcmode="lin" valueType="num">
                                      <p:cBhvr additive="base">
                                        <p:cTn id="12" dur="1000"/>
                                        <p:tgtEl>
                                          <p:spTgt spid="179">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79">
                                            <p:txEl>
                                              <p:pRg st="2" end="2"/>
                                            </p:txEl>
                                          </p:spTgt>
                                        </p:tgtEl>
                                        <p:attrNameLst>
                                          <p:attrName>style.visibility</p:attrName>
                                        </p:attrNameLst>
                                      </p:cBhvr>
                                      <p:to>
                                        <p:strVal val="visible"/>
                                      </p:to>
                                    </p:set>
                                    <p:anim calcmode="lin" valueType="num">
                                      <p:cBhvr additive="base">
                                        <p:cTn id="17" dur="1000"/>
                                        <p:tgtEl>
                                          <p:spTgt spid="179">
                                            <p:txEl>
                                              <p:pRg st="2" end="2"/>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g10eabee0f21_0_384"/>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Mục tiêu của kiểm thử</a:t>
            </a:r>
            <a:endParaRPr/>
          </a:p>
        </p:txBody>
      </p:sp>
      <p:sp>
        <p:nvSpPr>
          <p:cNvPr id="185" name="Google Shape;185;g10eabee0f21_0_384"/>
          <p:cNvSpPr txBox="1">
            <a:spLocks noGrp="1"/>
          </p:cNvSpPr>
          <p:nvPr>
            <p:ph type="body" idx="1"/>
          </p:nvPr>
        </p:nvSpPr>
        <p:spPr>
          <a:xfrm>
            <a:off x="609600" y="1505200"/>
            <a:ext cx="11055600" cy="3838200"/>
          </a:xfrm>
          <a:prstGeom prst="rect">
            <a:avLst/>
          </a:prstGeom>
          <a:noFill/>
          <a:ln>
            <a:noFill/>
          </a:ln>
        </p:spPr>
        <p:txBody>
          <a:bodyPr spcFirstLastPara="1" wrap="square" lIns="91425" tIns="45700" rIns="91425" bIns="45700" anchor="t" anchorCtr="0">
            <a:noAutofit/>
          </a:bodyPr>
          <a:lstStyle/>
          <a:p>
            <a:pPr marL="742950" lvl="1" indent="-368300" algn="l" rtl="0">
              <a:spcBef>
                <a:spcPts val="480"/>
              </a:spcBef>
              <a:spcAft>
                <a:spcPts val="0"/>
              </a:spcAft>
              <a:buSzPts val="3700"/>
              <a:buChar char="❖"/>
            </a:pPr>
            <a:r>
              <a:rPr lang="en-US" sz="3700"/>
              <a:t>Tìm lỗi</a:t>
            </a:r>
            <a:endParaRPr sz="3700"/>
          </a:p>
          <a:p>
            <a:pPr marL="742950" lvl="1" indent="-368300" algn="l" rtl="0">
              <a:spcBef>
                <a:spcPts val="480"/>
              </a:spcBef>
              <a:spcAft>
                <a:spcPts val="0"/>
              </a:spcAft>
              <a:buSzPts val="3700"/>
              <a:buChar char="❖"/>
            </a:pPr>
            <a:r>
              <a:rPr lang="en-US" sz="3700"/>
              <a:t>Thu thập sự tự tin vào chất lượng</a:t>
            </a:r>
            <a:endParaRPr sz="3700"/>
          </a:p>
          <a:p>
            <a:pPr marL="742950" lvl="1" indent="-368300" algn="l" rtl="0">
              <a:spcBef>
                <a:spcPts val="480"/>
              </a:spcBef>
              <a:spcAft>
                <a:spcPts val="0"/>
              </a:spcAft>
              <a:buSzPts val="3700"/>
              <a:buChar char="❖"/>
            </a:pPr>
            <a:r>
              <a:rPr lang="en-US" sz="3700"/>
              <a:t>Cung cấp thông tin để ra quyết định</a:t>
            </a:r>
            <a:endParaRPr sz="3700"/>
          </a:p>
          <a:p>
            <a:pPr marL="742950" lvl="1" indent="-368300" algn="l" rtl="0">
              <a:spcBef>
                <a:spcPts val="480"/>
              </a:spcBef>
              <a:spcAft>
                <a:spcPts val="0"/>
              </a:spcAft>
              <a:buSzPts val="3700"/>
              <a:buChar char="❖"/>
            </a:pPr>
            <a:r>
              <a:rPr lang="en-US" sz="3700"/>
              <a:t>Ngăn ngừa lỗi</a:t>
            </a:r>
            <a:endParaRPr sz="5200"/>
          </a:p>
        </p:txBody>
      </p:sp>
      <p:sp>
        <p:nvSpPr>
          <p:cNvPr id="186" name="Google Shape;186;g10eabee0f21_0_384"/>
          <p:cNvSpPr txBox="1">
            <a:spLocks noGrp="1"/>
          </p:cNvSpPr>
          <p:nvPr>
            <p:ph type="body" idx="1"/>
          </p:nvPr>
        </p:nvSpPr>
        <p:spPr>
          <a:xfrm>
            <a:off x="609600" y="920050"/>
            <a:ext cx="10972800" cy="4875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t>Mục tiêu của kiểm thử</a:t>
            </a:r>
            <a:endParaRPr sz="4000"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85">
                                            <p:txEl>
                                              <p:pRg st="0" end="0"/>
                                            </p:txEl>
                                          </p:spTgt>
                                        </p:tgtEl>
                                        <p:attrNameLst>
                                          <p:attrName>style.visibility</p:attrName>
                                        </p:attrNameLst>
                                      </p:cBhvr>
                                      <p:to>
                                        <p:strVal val="visible"/>
                                      </p:to>
                                    </p:set>
                                    <p:anim calcmode="lin" valueType="num">
                                      <p:cBhvr additive="base">
                                        <p:cTn id="7" dur="1000"/>
                                        <p:tgtEl>
                                          <p:spTgt spid="185">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85">
                                            <p:txEl>
                                              <p:pRg st="1" end="1"/>
                                            </p:txEl>
                                          </p:spTgt>
                                        </p:tgtEl>
                                        <p:attrNameLst>
                                          <p:attrName>style.visibility</p:attrName>
                                        </p:attrNameLst>
                                      </p:cBhvr>
                                      <p:to>
                                        <p:strVal val="visible"/>
                                      </p:to>
                                    </p:set>
                                    <p:anim calcmode="lin" valueType="num">
                                      <p:cBhvr additive="base">
                                        <p:cTn id="12" dur="1000"/>
                                        <p:tgtEl>
                                          <p:spTgt spid="185">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85">
                                            <p:txEl>
                                              <p:pRg st="2" end="2"/>
                                            </p:txEl>
                                          </p:spTgt>
                                        </p:tgtEl>
                                        <p:attrNameLst>
                                          <p:attrName>style.visibility</p:attrName>
                                        </p:attrNameLst>
                                      </p:cBhvr>
                                      <p:to>
                                        <p:strVal val="visible"/>
                                      </p:to>
                                    </p:set>
                                    <p:anim calcmode="lin" valueType="num">
                                      <p:cBhvr additive="base">
                                        <p:cTn id="17" dur="1000"/>
                                        <p:tgtEl>
                                          <p:spTgt spid="185">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185">
                                            <p:txEl>
                                              <p:pRg st="3" end="3"/>
                                            </p:txEl>
                                          </p:spTgt>
                                        </p:tgtEl>
                                        <p:attrNameLst>
                                          <p:attrName>style.visibility</p:attrName>
                                        </p:attrNameLst>
                                      </p:cBhvr>
                                      <p:to>
                                        <p:strVal val="visible"/>
                                      </p:to>
                                    </p:set>
                                    <p:anim calcmode="lin" valueType="num">
                                      <p:cBhvr additive="base">
                                        <p:cTn id="22" dur="1000"/>
                                        <p:tgtEl>
                                          <p:spTgt spid="185">
                                            <p:txEl>
                                              <p:pRg st="3" end="3"/>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g1135cfe7efe_0_40"/>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Mục tiêu của kiểm thử</a:t>
            </a:r>
            <a:endParaRPr/>
          </a:p>
        </p:txBody>
      </p:sp>
      <p:sp>
        <p:nvSpPr>
          <p:cNvPr id="192" name="Google Shape;192;g1135cfe7efe_0_40"/>
          <p:cNvSpPr txBox="1">
            <a:spLocks noGrp="1"/>
          </p:cNvSpPr>
          <p:nvPr>
            <p:ph type="body" idx="1"/>
          </p:nvPr>
        </p:nvSpPr>
        <p:spPr>
          <a:xfrm>
            <a:off x="383950" y="1571325"/>
            <a:ext cx="11198400" cy="4571100"/>
          </a:xfrm>
          <a:prstGeom prst="rect">
            <a:avLst/>
          </a:prstGeom>
          <a:noFill/>
          <a:ln>
            <a:noFill/>
          </a:ln>
        </p:spPr>
        <p:txBody>
          <a:bodyPr spcFirstLastPara="1" wrap="square" lIns="91425" tIns="45700" rIns="91425" bIns="45700" anchor="t" anchorCtr="0">
            <a:noAutofit/>
          </a:bodyPr>
          <a:lstStyle/>
          <a:p>
            <a:pPr marL="742950" lvl="1" indent="-355600" algn="l" rtl="0">
              <a:spcBef>
                <a:spcPts val="480"/>
              </a:spcBef>
              <a:spcAft>
                <a:spcPts val="0"/>
              </a:spcAft>
              <a:buSzPts val="3500"/>
              <a:buFont typeface="Quattrocento Sans"/>
              <a:buChar char="❖"/>
            </a:pPr>
            <a:r>
              <a:rPr lang="en-US" sz="3500" b="1">
                <a:solidFill>
                  <a:srgbClr val="333333"/>
                </a:solidFill>
              </a:rPr>
              <a:t>In development testing: </a:t>
            </a:r>
            <a:r>
              <a:rPr lang="en-US" sz="3500">
                <a:solidFill>
                  <a:srgbClr val="333333"/>
                </a:solidFill>
                <a:highlight>
                  <a:schemeClr val="lt1"/>
                </a:highlight>
              </a:rPr>
              <a:t>Test trong giai đoạn phát triển phần mềm  mục đích chính là tìm được càng nhiều lỗi có thể và có thể sửa sớm</a:t>
            </a:r>
            <a:endParaRPr sz="3500"/>
          </a:p>
          <a:p>
            <a:pPr marL="742950" lvl="1" indent="-355600" algn="l" rtl="0">
              <a:spcBef>
                <a:spcPts val="480"/>
              </a:spcBef>
              <a:spcAft>
                <a:spcPts val="0"/>
              </a:spcAft>
              <a:buSzPts val="3500"/>
              <a:buFont typeface="Quattrocento Sans"/>
              <a:buChar char="❖"/>
            </a:pPr>
            <a:r>
              <a:rPr lang="en-US" sz="3500" b="1">
                <a:solidFill>
                  <a:srgbClr val="333333"/>
                </a:solidFill>
              </a:rPr>
              <a:t>In acceptance testing: </a:t>
            </a:r>
            <a:r>
              <a:rPr lang="en-US" sz="3500">
                <a:solidFill>
                  <a:srgbClr val="333333"/>
                </a:solidFill>
                <a:highlight>
                  <a:schemeClr val="lt1"/>
                </a:highlight>
              </a:rPr>
              <a:t>Test trong giai đoạn nghiệm thu là để xác nhận xem hệ thống đã làm việc đúng như mong đợi chưa, thu thập sự tự tin rằng là phần mềm đã đúng với yêu cầu</a:t>
            </a:r>
            <a:endParaRPr sz="3500">
              <a:solidFill>
                <a:srgbClr val="333333"/>
              </a:solidFill>
              <a:highlight>
                <a:schemeClr val="lt1"/>
              </a:highlight>
            </a:endParaRPr>
          </a:p>
        </p:txBody>
      </p:sp>
      <p:sp>
        <p:nvSpPr>
          <p:cNvPr id="193" name="Google Shape;193;g1135cfe7efe_0_40"/>
          <p:cNvSpPr txBox="1">
            <a:spLocks noGrp="1"/>
          </p:cNvSpPr>
          <p:nvPr>
            <p:ph type="body" idx="1"/>
          </p:nvPr>
        </p:nvSpPr>
        <p:spPr>
          <a:xfrm>
            <a:off x="609600" y="859700"/>
            <a:ext cx="10972800" cy="7659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solidFill>
                  <a:srgbClr val="333333"/>
                </a:solidFill>
                <a:highlight>
                  <a:schemeClr val="lt1"/>
                </a:highlight>
              </a:rPr>
              <a:t>Một số mục đích trong từng giai đoạn test</a:t>
            </a:r>
            <a:endParaRPr sz="4000"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92">
                                            <p:txEl>
                                              <p:pRg st="0" end="0"/>
                                            </p:txEl>
                                          </p:spTgt>
                                        </p:tgtEl>
                                        <p:attrNameLst>
                                          <p:attrName>style.visibility</p:attrName>
                                        </p:attrNameLst>
                                      </p:cBhvr>
                                      <p:to>
                                        <p:strVal val="visible"/>
                                      </p:to>
                                    </p:set>
                                    <p:anim calcmode="lin" valueType="num">
                                      <p:cBhvr additive="base">
                                        <p:cTn id="7" dur="1000"/>
                                        <p:tgtEl>
                                          <p:spTgt spid="192">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92">
                                            <p:txEl>
                                              <p:pRg st="1" end="1"/>
                                            </p:txEl>
                                          </p:spTgt>
                                        </p:tgtEl>
                                        <p:attrNameLst>
                                          <p:attrName>style.visibility</p:attrName>
                                        </p:attrNameLst>
                                      </p:cBhvr>
                                      <p:to>
                                        <p:strVal val="visible"/>
                                      </p:to>
                                    </p:set>
                                    <p:anim calcmode="lin" valueType="num">
                                      <p:cBhvr additive="base">
                                        <p:cTn id="12" dur="1000"/>
                                        <p:tgtEl>
                                          <p:spTgt spid="192">
                                            <p:txEl>
                                              <p:pRg st="1" end="1"/>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g1135cfe7efe_0_48"/>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Mục tiêu của kiểm thử</a:t>
            </a:r>
            <a:endParaRPr/>
          </a:p>
        </p:txBody>
      </p:sp>
      <p:sp>
        <p:nvSpPr>
          <p:cNvPr id="199" name="Google Shape;199;g1135cfe7efe_0_48"/>
          <p:cNvSpPr txBox="1">
            <a:spLocks noGrp="1"/>
          </p:cNvSpPr>
          <p:nvPr>
            <p:ph type="body" idx="1"/>
          </p:nvPr>
        </p:nvSpPr>
        <p:spPr>
          <a:xfrm>
            <a:off x="373725" y="882550"/>
            <a:ext cx="11397600" cy="5913900"/>
          </a:xfrm>
          <a:prstGeom prst="rect">
            <a:avLst/>
          </a:prstGeom>
          <a:noFill/>
          <a:ln>
            <a:noFill/>
          </a:ln>
        </p:spPr>
        <p:txBody>
          <a:bodyPr spcFirstLastPara="1" wrap="square" lIns="91425" tIns="45700" rIns="91425" bIns="45700" anchor="t" anchorCtr="0">
            <a:noAutofit/>
          </a:bodyPr>
          <a:lstStyle/>
          <a:p>
            <a:pPr marL="742950" lvl="1" indent="-361950" algn="l" rtl="0">
              <a:spcBef>
                <a:spcPts val="480"/>
              </a:spcBef>
              <a:spcAft>
                <a:spcPts val="0"/>
              </a:spcAft>
              <a:buSzPts val="3600"/>
              <a:buFont typeface="Quattrocento Sans"/>
              <a:buChar char="❖"/>
            </a:pPr>
            <a:r>
              <a:rPr lang="en-US" sz="3600" b="1">
                <a:solidFill>
                  <a:srgbClr val="333333"/>
                </a:solidFill>
              </a:rPr>
              <a:t>In some cases:  </a:t>
            </a:r>
            <a:r>
              <a:rPr lang="en-US" sz="3600">
                <a:solidFill>
                  <a:srgbClr val="333333"/>
                </a:solidFill>
                <a:highlight>
                  <a:schemeClr val="lt1"/>
                </a:highlight>
              </a:rPr>
              <a:t>Trong một vài trường hợp thì là để đánh giá chất lượng của phần mềm, để đưa ra thông tin cho nhà đầu tư về rủi ro của việc phát hành hệ thống tại thời điểm đó</a:t>
            </a:r>
            <a:endParaRPr sz="3600">
              <a:solidFill>
                <a:srgbClr val="333333"/>
              </a:solidFill>
              <a:highlight>
                <a:schemeClr val="lt1"/>
              </a:highlight>
            </a:endParaRPr>
          </a:p>
          <a:p>
            <a:pPr marL="742950" lvl="1" indent="-361950" algn="l" rtl="0">
              <a:spcBef>
                <a:spcPts val="480"/>
              </a:spcBef>
              <a:spcAft>
                <a:spcPts val="0"/>
              </a:spcAft>
              <a:buSzPts val="3600"/>
              <a:buFont typeface="Quattrocento Sans"/>
              <a:buChar char="❖"/>
            </a:pPr>
            <a:r>
              <a:rPr lang="en-US" sz="3600" b="1">
                <a:solidFill>
                  <a:srgbClr val="333333"/>
                </a:solidFill>
              </a:rPr>
              <a:t>Maintenance testing: </a:t>
            </a:r>
            <a:r>
              <a:rPr lang="en-US" sz="3600">
                <a:solidFill>
                  <a:srgbClr val="333333"/>
                </a:solidFill>
                <a:highlight>
                  <a:schemeClr val="lt1"/>
                </a:highlight>
              </a:rPr>
              <a:t>Test trong giai đoạn bảo trì phải bao gồm test để đảm bảo ko có lỗi mới xuất hiện trong quá trình thay đổi, chỉnh sửa</a:t>
            </a:r>
            <a:endParaRPr sz="3600">
              <a:solidFill>
                <a:srgbClr val="333333"/>
              </a:solidFill>
              <a:highlight>
                <a:schemeClr val="lt1"/>
              </a:highlight>
            </a:endParaRPr>
          </a:p>
          <a:p>
            <a:pPr marL="742950" lvl="1" indent="-361950" algn="l" rtl="0">
              <a:spcBef>
                <a:spcPts val="480"/>
              </a:spcBef>
              <a:spcAft>
                <a:spcPts val="0"/>
              </a:spcAft>
              <a:buSzPts val="3600"/>
              <a:buFont typeface="Quattrocento Sans"/>
              <a:buChar char="❖"/>
            </a:pPr>
            <a:r>
              <a:rPr lang="en-US" sz="3600" b="1">
                <a:solidFill>
                  <a:srgbClr val="333333"/>
                </a:solidFill>
              </a:rPr>
              <a:t>During operational testing: </a:t>
            </a:r>
            <a:r>
              <a:rPr lang="en-US" sz="3600">
                <a:solidFill>
                  <a:srgbClr val="333333"/>
                </a:solidFill>
                <a:highlight>
                  <a:schemeClr val="lt1"/>
                </a:highlight>
              </a:rPr>
              <a:t>Trong quá trình test vận hành thì mục đính chính là đánh giá các đặc tính chất lượng của hệ thống như độ tin cậy, tính sẵn sàng</a:t>
            </a:r>
            <a:endParaRPr sz="3600" b="1">
              <a:solidFill>
                <a:srgbClr val="333333"/>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99">
                                            <p:txEl>
                                              <p:pRg st="0" end="0"/>
                                            </p:txEl>
                                          </p:spTgt>
                                        </p:tgtEl>
                                        <p:attrNameLst>
                                          <p:attrName>style.visibility</p:attrName>
                                        </p:attrNameLst>
                                      </p:cBhvr>
                                      <p:to>
                                        <p:strVal val="visible"/>
                                      </p:to>
                                    </p:set>
                                    <p:anim calcmode="lin" valueType="num">
                                      <p:cBhvr additive="base">
                                        <p:cTn id="7" dur="1000"/>
                                        <p:tgtEl>
                                          <p:spTgt spid="199">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99">
                                            <p:txEl>
                                              <p:pRg st="1" end="1"/>
                                            </p:txEl>
                                          </p:spTgt>
                                        </p:tgtEl>
                                        <p:attrNameLst>
                                          <p:attrName>style.visibility</p:attrName>
                                        </p:attrNameLst>
                                      </p:cBhvr>
                                      <p:to>
                                        <p:strVal val="visible"/>
                                      </p:to>
                                    </p:set>
                                    <p:anim calcmode="lin" valueType="num">
                                      <p:cBhvr additive="base">
                                        <p:cTn id="12" dur="1000"/>
                                        <p:tgtEl>
                                          <p:spTgt spid="199">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99">
                                            <p:txEl>
                                              <p:pRg st="2" end="2"/>
                                            </p:txEl>
                                          </p:spTgt>
                                        </p:tgtEl>
                                        <p:attrNameLst>
                                          <p:attrName>style.visibility</p:attrName>
                                        </p:attrNameLst>
                                      </p:cBhvr>
                                      <p:to>
                                        <p:strVal val="visible"/>
                                      </p:to>
                                    </p:set>
                                    <p:anim calcmode="lin" valueType="num">
                                      <p:cBhvr additive="base">
                                        <p:cTn id="17" dur="1000"/>
                                        <p:tgtEl>
                                          <p:spTgt spid="199">
                                            <p:txEl>
                                              <p:pRg st="2" end="2"/>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g10eabee0f21_0_406"/>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Phân biệt Testing và Debugging</a:t>
            </a:r>
            <a:endParaRPr/>
          </a:p>
        </p:txBody>
      </p:sp>
      <p:sp>
        <p:nvSpPr>
          <p:cNvPr id="205" name="Google Shape;205;g10eabee0f21_0_406"/>
          <p:cNvSpPr txBox="1"/>
          <p:nvPr/>
        </p:nvSpPr>
        <p:spPr>
          <a:xfrm>
            <a:off x="411475" y="973825"/>
            <a:ext cx="11582400" cy="5815500"/>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Clr>
                <a:srgbClr val="FF5A33"/>
              </a:buClr>
              <a:buSzPts val="2800"/>
              <a:buFont typeface="Quattrocento Sans"/>
              <a:buChar char="❑"/>
            </a:pPr>
            <a:r>
              <a:rPr lang="en-US" sz="3600">
                <a:solidFill>
                  <a:schemeClr val="dk1"/>
                </a:solidFill>
                <a:latin typeface="Quattrocento Sans"/>
                <a:ea typeface="Quattrocento Sans"/>
                <a:cs typeface="Quattrocento Sans"/>
                <a:sym typeface="Quattrocento Sans"/>
              </a:rPr>
              <a:t>Phân biệt giữa Kiểm soát chất lượng và Đảm bảo chất lượng</a:t>
            </a:r>
            <a:endParaRPr sz="2800">
              <a:solidFill>
                <a:schemeClr val="dk1"/>
              </a:solidFill>
              <a:latin typeface="Quattrocento Sans"/>
              <a:ea typeface="Quattrocento Sans"/>
              <a:cs typeface="Quattrocento Sans"/>
              <a:sym typeface="Quattrocento Sans"/>
            </a:endParaRPr>
          </a:p>
          <a:p>
            <a:pPr marL="742950" lvl="0" indent="0" algn="l" rtl="0">
              <a:spcBef>
                <a:spcPts val="480"/>
              </a:spcBef>
              <a:spcAft>
                <a:spcPts val="0"/>
              </a:spcAft>
              <a:buNone/>
            </a:pPr>
            <a:endParaRPr sz="2400" b="1">
              <a:solidFill>
                <a:srgbClr val="333333"/>
              </a:solidFill>
              <a:highlight>
                <a:srgbClr val="FFFFFF"/>
              </a:highlight>
              <a:latin typeface="Quattrocento Sans"/>
              <a:ea typeface="Quattrocento Sans"/>
              <a:cs typeface="Quattrocento Sans"/>
              <a:sym typeface="Quattrocento Sans"/>
            </a:endParaRPr>
          </a:p>
          <a:p>
            <a:pPr marL="742950" lvl="0" indent="0" algn="l" rtl="0">
              <a:spcBef>
                <a:spcPts val="480"/>
              </a:spcBef>
              <a:spcAft>
                <a:spcPts val="0"/>
              </a:spcAft>
              <a:buNone/>
            </a:pPr>
            <a:endParaRPr sz="2400" b="1">
              <a:solidFill>
                <a:srgbClr val="333333"/>
              </a:solidFill>
              <a:highlight>
                <a:srgbClr val="FFFFFF"/>
              </a:highlight>
              <a:latin typeface="Quattrocento Sans"/>
              <a:ea typeface="Quattrocento Sans"/>
              <a:cs typeface="Quattrocento Sans"/>
              <a:sym typeface="Quattrocento Sans"/>
            </a:endParaRPr>
          </a:p>
        </p:txBody>
      </p:sp>
      <p:grpSp>
        <p:nvGrpSpPr>
          <p:cNvPr id="206" name="Google Shape;206;g10eabee0f21_0_406"/>
          <p:cNvGrpSpPr/>
          <p:nvPr/>
        </p:nvGrpSpPr>
        <p:grpSpPr>
          <a:xfrm>
            <a:off x="411475" y="2322654"/>
            <a:ext cx="11582408" cy="4403278"/>
            <a:chOff x="40" y="43440"/>
            <a:chExt cx="8229649" cy="3265800"/>
          </a:xfrm>
        </p:grpSpPr>
        <p:sp>
          <p:nvSpPr>
            <p:cNvPr id="207" name="Google Shape;207;g10eabee0f21_0_406"/>
            <p:cNvSpPr/>
            <p:nvPr/>
          </p:nvSpPr>
          <p:spPr>
            <a:xfrm>
              <a:off x="40" y="43440"/>
              <a:ext cx="3845700" cy="806400"/>
            </a:xfrm>
            <a:prstGeom prst="rect">
              <a:avLst/>
            </a:prstGeom>
            <a:solidFill>
              <a:srgbClr val="4F81BD"/>
            </a:solidFill>
            <a:ln w="25400" cap="flat" cmpd="sng">
              <a:solidFill>
                <a:srgbClr val="4F81B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g10eabee0f21_0_406"/>
            <p:cNvSpPr txBox="1"/>
            <p:nvPr/>
          </p:nvSpPr>
          <p:spPr>
            <a:xfrm>
              <a:off x="40" y="43440"/>
              <a:ext cx="3845700" cy="806400"/>
            </a:xfrm>
            <a:prstGeom prst="rect">
              <a:avLst/>
            </a:prstGeom>
            <a:noFill/>
            <a:ln>
              <a:noFill/>
            </a:ln>
          </p:spPr>
          <p:txBody>
            <a:bodyPr spcFirstLastPara="1" wrap="square" lIns="199125" tIns="113775" rIns="199125" bIns="113775" anchor="ctr" anchorCtr="0">
              <a:noAutofit/>
            </a:bodyPr>
            <a:lstStyle/>
            <a:p>
              <a:pPr marL="0" marR="0" lvl="0" indent="0" algn="ctr" rtl="0">
                <a:lnSpc>
                  <a:spcPct val="90000"/>
                </a:lnSpc>
                <a:spcBef>
                  <a:spcPts val="0"/>
                </a:spcBef>
                <a:spcAft>
                  <a:spcPts val="0"/>
                </a:spcAft>
                <a:buClr>
                  <a:srgbClr val="FFFFFF"/>
                </a:buClr>
                <a:buSzPts val="2800"/>
                <a:buFont typeface="Calibri"/>
                <a:buNone/>
              </a:pPr>
              <a:r>
                <a:rPr lang="en-US" sz="2800">
                  <a:solidFill>
                    <a:srgbClr val="FFFFFF"/>
                  </a:solidFill>
                  <a:latin typeface="Calibri"/>
                  <a:ea typeface="Calibri"/>
                  <a:cs typeface="Calibri"/>
                  <a:sym typeface="Calibri"/>
                </a:rPr>
                <a:t>Kiểm soát chất lượng</a:t>
              </a:r>
              <a:endParaRPr/>
            </a:p>
          </p:txBody>
        </p:sp>
        <p:sp>
          <p:nvSpPr>
            <p:cNvPr id="209" name="Google Shape;209;g10eabee0f21_0_406"/>
            <p:cNvSpPr/>
            <p:nvPr/>
          </p:nvSpPr>
          <p:spPr>
            <a:xfrm>
              <a:off x="40" y="849840"/>
              <a:ext cx="3845700" cy="2459400"/>
            </a:xfrm>
            <a:prstGeom prst="rect">
              <a:avLst/>
            </a:prstGeom>
            <a:solidFill>
              <a:srgbClr val="CFD7E7">
                <a:alpha val="89800"/>
              </a:srgbClr>
            </a:solidFill>
            <a:ln w="25400" cap="flat" cmpd="sng">
              <a:solidFill>
                <a:srgbClr val="CFD7E7">
                  <a:alpha val="8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g10eabee0f21_0_406"/>
            <p:cNvSpPr txBox="1"/>
            <p:nvPr/>
          </p:nvSpPr>
          <p:spPr>
            <a:xfrm>
              <a:off x="40" y="849840"/>
              <a:ext cx="3845700" cy="2459400"/>
            </a:xfrm>
            <a:prstGeom prst="rect">
              <a:avLst/>
            </a:prstGeom>
            <a:noFill/>
            <a:ln>
              <a:noFill/>
            </a:ln>
          </p:spPr>
          <p:txBody>
            <a:bodyPr spcFirstLastPara="1" wrap="square" lIns="149350" tIns="149350" rIns="199125" bIns="224025" anchor="t" anchorCtr="0">
              <a:noAutofit/>
            </a:bodyPr>
            <a:lstStyle/>
            <a:p>
              <a:pPr marL="285750" marR="0" lvl="1" indent="-285750" algn="l" rtl="0">
                <a:lnSpc>
                  <a:spcPct val="90000"/>
                </a:lnSpc>
                <a:spcBef>
                  <a:spcPts val="0"/>
                </a:spcBef>
                <a:spcAft>
                  <a:spcPts val="0"/>
                </a:spcAft>
                <a:buClr>
                  <a:srgbClr val="000000"/>
                </a:buClr>
                <a:buSzPts val="2800"/>
                <a:buFont typeface="Calibri"/>
                <a:buChar char="•"/>
              </a:pPr>
              <a:r>
                <a:rPr lang="en-US" sz="2800">
                  <a:latin typeface="Calibri"/>
                  <a:ea typeface="Calibri"/>
                  <a:cs typeface="Calibri"/>
                  <a:sym typeface="Calibri"/>
                </a:rPr>
                <a:t>Kiểm thử</a:t>
              </a:r>
              <a:endParaRPr sz="2800" b="0" i="0" u="none" strike="noStrike" cap="none">
                <a:solidFill>
                  <a:srgbClr val="000000"/>
                </a:solidFill>
                <a:latin typeface="Calibri"/>
                <a:ea typeface="Calibri"/>
                <a:cs typeface="Calibri"/>
                <a:sym typeface="Calibri"/>
              </a:endParaRPr>
            </a:p>
            <a:p>
              <a:pPr marL="285750" marR="0" lvl="1" indent="-285750" algn="l" rtl="0">
                <a:lnSpc>
                  <a:spcPct val="90000"/>
                </a:lnSpc>
                <a:spcBef>
                  <a:spcPts val="420"/>
                </a:spcBef>
                <a:spcAft>
                  <a:spcPts val="0"/>
                </a:spcAft>
                <a:buClr>
                  <a:srgbClr val="000000"/>
                </a:buClr>
                <a:buSzPts val="2800"/>
                <a:buFont typeface="Calibri"/>
                <a:buChar char="•"/>
              </a:pPr>
              <a:r>
                <a:rPr lang="en-US" sz="2800">
                  <a:latin typeface="Calibri"/>
                  <a:ea typeface="Calibri"/>
                  <a:cs typeface="Calibri"/>
                  <a:sym typeface="Calibri"/>
                </a:rPr>
                <a:t>Kiểm duyệt</a:t>
              </a:r>
              <a:endParaRPr/>
            </a:p>
            <a:p>
              <a:pPr marL="285750" marR="0" lvl="1" indent="-285750" algn="l" rtl="0">
                <a:lnSpc>
                  <a:spcPct val="90000"/>
                </a:lnSpc>
                <a:spcBef>
                  <a:spcPts val="420"/>
                </a:spcBef>
                <a:spcAft>
                  <a:spcPts val="0"/>
                </a:spcAft>
                <a:buClr>
                  <a:srgbClr val="000000"/>
                </a:buClr>
                <a:buSzPts val="2800"/>
                <a:buFont typeface="Calibri"/>
                <a:buChar char="•"/>
              </a:pPr>
              <a:r>
                <a:rPr lang="en-US" sz="2800">
                  <a:latin typeface="Calibri"/>
                  <a:ea typeface="Calibri"/>
                  <a:cs typeface="Calibri"/>
                  <a:sym typeface="Calibri"/>
                </a:rPr>
                <a:t>Kiểm tra</a:t>
              </a:r>
              <a:endParaRPr sz="2800" b="0" i="0" u="none" strike="noStrike" cap="none">
                <a:solidFill>
                  <a:srgbClr val="000000"/>
                </a:solidFill>
                <a:latin typeface="Calibri"/>
                <a:ea typeface="Calibri"/>
                <a:cs typeface="Calibri"/>
                <a:sym typeface="Calibri"/>
              </a:endParaRPr>
            </a:p>
          </p:txBody>
        </p:sp>
        <p:sp>
          <p:nvSpPr>
            <p:cNvPr id="211" name="Google Shape;211;g10eabee0f21_0_406"/>
            <p:cNvSpPr/>
            <p:nvPr/>
          </p:nvSpPr>
          <p:spPr>
            <a:xfrm>
              <a:off x="4383989" y="43440"/>
              <a:ext cx="3845700" cy="806400"/>
            </a:xfrm>
            <a:prstGeom prst="rect">
              <a:avLst/>
            </a:prstGeom>
            <a:solidFill>
              <a:srgbClr val="4F81BD"/>
            </a:solidFill>
            <a:ln w="25400" cap="flat" cmpd="sng">
              <a:solidFill>
                <a:srgbClr val="4F81B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g10eabee0f21_0_406"/>
            <p:cNvSpPr txBox="1"/>
            <p:nvPr/>
          </p:nvSpPr>
          <p:spPr>
            <a:xfrm>
              <a:off x="4383989" y="43440"/>
              <a:ext cx="3845700" cy="806400"/>
            </a:xfrm>
            <a:prstGeom prst="rect">
              <a:avLst/>
            </a:prstGeom>
            <a:noFill/>
            <a:ln>
              <a:noFill/>
            </a:ln>
          </p:spPr>
          <p:txBody>
            <a:bodyPr spcFirstLastPara="1" wrap="square" lIns="199125" tIns="113775" rIns="199125" bIns="113775" anchor="ctr" anchorCtr="0">
              <a:noAutofit/>
            </a:bodyPr>
            <a:lstStyle/>
            <a:p>
              <a:pPr marL="0" marR="0" lvl="0" indent="0" algn="ctr" rtl="0">
                <a:lnSpc>
                  <a:spcPct val="90000"/>
                </a:lnSpc>
                <a:spcBef>
                  <a:spcPts val="0"/>
                </a:spcBef>
                <a:spcAft>
                  <a:spcPts val="0"/>
                </a:spcAft>
                <a:buClr>
                  <a:srgbClr val="FFFFFF"/>
                </a:buClr>
                <a:buSzPts val="2800"/>
                <a:buFont typeface="Calibri"/>
                <a:buNone/>
              </a:pPr>
              <a:r>
                <a:rPr lang="en-US" sz="2800">
                  <a:solidFill>
                    <a:srgbClr val="FFFFFF"/>
                  </a:solidFill>
                  <a:latin typeface="Calibri"/>
                  <a:ea typeface="Calibri"/>
                  <a:cs typeface="Calibri"/>
                  <a:sym typeface="Calibri"/>
                </a:rPr>
                <a:t>Đảm bảo chất lượng</a:t>
              </a:r>
              <a:endParaRPr/>
            </a:p>
          </p:txBody>
        </p:sp>
        <p:sp>
          <p:nvSpPr>
            <p:cNvPr id="213" name="Google Shape;213;g10eabee0f21_0_406"/>
            <p:cNvSpPr/>
            <p:nvPr/>
          </p:nvSpPr>
          <p:spPr>
            <a:xfrm>
              <a:off x="4383989" y="849840"/>
              <a:ext cx="3845700" cy="2459400"/>
            </a:xfrm>
            <a:prstGeom prst="rect">
              <a:avLst/>
            </a:prstGeom>
            <a:solidFill>
              <a:srgbClr val="CFD7E7">
                <a:alpha val="89800"/>
              </a:srgbClr>
            </a:solidFill>
            <a:ln w="25400" cap="flat" cmpd="sng">
              <a:solidFill>
                <a:srgbClr val="CFD7E7">
                  <a:alpha val="8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g10eabee0f21_0_406"/>
            <p:cNvSpPr txBox="1"/>
            <p:nvPr/>
          </p:nvSpPr>
          <p:spPr>
            <a:xfrm>
              <a:off x="4383989" y="849840"/>
              <a:ext cx="3845700" cy="2459400"/>
            </a:xfrm>
            <a:prstGeom prst="rect">
              <a:avLst/>
            </a:prstGeom>
            <a:noFill/>
            <a:ln>
              <a:noFill/>
            </a:ln>
          </p:spPr>
          <p:txBody>
            <a:bodyPr spcFirstLastPara="1" wrap="square" lIns="149350" tIns="149350" rIns="199125" bIns="224025" anchor="t" anchorCtr="0">
              <a:noAutofit/>
            </a:bodyPr>
            <a:lstStyle/>
            <a:p>
              <a:pPr marL="285750" marR="0" lvl="1" indent="-285750" algn="l" rtl="0">
                <a:lnSpc>
                  <a:spcPct val="90000"/>
                </a:lnSpc>
                <a:spcBef>
                  <a:spcPts val="0"/>
                </a:spcBef>
                <a:spcAft>
                  <a:spcPts val="0"/>
                </a:spcAft>
                <a:buClr>
                  <a:srgbClr val="000000"/>
                </a:buClr>
                <a:buSzPts val="2800"/>
                <a:buFont typeface="Calibri"/>
                <a:buChar char="•"/>
              </a:pPr>
              <a:r>
                <a:rPr lang="en-US" sz="2800">
                  <a:latin typeface="Calibri"/>
                  <a:ea typeface="Calibri"/>
                  <a:cs typeface="Calibri"/>
                  <a:sym typeface="Calibri"/>
                </a:rPr>
                <a:t>Kiểm toán lại chất lượng</a:t>
              </a:r>
              <a:endParaRPr sz="2800" b="0" i="0" u="none" strike="noStrike" cap="none">
                <a:solidFill>
                  <a:srgbClr val="000000"/>
                </a:solidFill>
                <a:latin typeface="Calibri"/>
                <a:ea typeface="Calibri"/>
                <a:cs typeface="Calibri"/>
                <a:sym typeface="Calibri"/>
              </a:endParaRPr>
            </a:p>
            <a:p>
              <a:pPr marL="285750" marR="0" lvl="1" indent="-285750" algn="l" rtl="0">
                <a:lnSpc>
                  <a:spcPct val="90000"/>
                </a:lnSpc>
                <a:spcBef>
                  <a:spcPts val="420"/>
                </a:spcBef>
                <a:spcAft>
                  <a:spcPts val="0"/>
                </a:spcAft>
                <a:buClr>
                  <a:srgbClr val="000000"/>
                </a:buClr>
                <a:buSzPts val="2800"/>
                <a:buFont typeface="Calibri"/>
                <a:buChar char="•"/>
              </a:pPr>
              <a:r>
                <a:rPr lang="en-US" sz="2800">
                  <a:latin typeface="Calibri"/>
                  <a:ea typeface="Calibri"/>
                  <a:cs typeface="Calibri"/>
                  <a:sym typeface="Calibri"/>
                </a:rPr>
                <a:t>Kiểm tra và duyệt quy trình</a:t>
              </a:r>
              <a:endParaRPr/>
            </a:p>
            <a:p>
              <a:pPr marL="285750" marR="0" lvl="1" indent="-285750" algn="l" rtl="0">
                <a:lnSpc>
                  <a:spcPct val="90000"/>
                </a:lnSpc>
                <a:spcBef>
                  <a:spcPts val="420"/>
                </a:spcBef>
                <a:spcAft>
                  <a:spcPts val="0"/>
                </a:spcAft>
                <a:buClr>
                  <a:srgbClr val="000000"/>
                </a:buClr>
                <a:buSzPts val="2800"/>
                <a:buFont typeface="Calibri"/>
                <a:buChar char="•"/>
              </a:pPr>
              <a:r>
                <a:rPr lang="en-US" sz="2800">
                  <a:latin typeface="Calibri"/>
                  <a:ea typeface="Calibri"/>
                  <a:cs typeface="Calibri"/>
                  <a:sym typeface="Calibri"/>
                </a:rPr>
                <a:t>Đưa ra quy trình đảm bảo tiêu chuẩn</a:t>
              </a:r>
              <a:endParaRPr sz="2800" b="0" i="0" u="none" strike="noStrike" cap="none">
                <a:solidFill>
                  <a:srgbClr val="000000"/>
                </a:solidFill>
                <a:latin typeface="Calibri"/>
                <a:ea typeface="Calibri"/>
                <a:cs typeface="Calibri"/>
                <a:sym typeface="Calibri"/>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g1139dc7c644_1_19"/>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Phân biệt Testing và Debugging</a:t>
            </a:r>
            <a:endParaRPr/>
          </a:p>
        </p:txBody>
      </p:sp>
      <p:sp>
        <p:nvSpPr>
          <p:cNvPr id="220" name="Google Shape;220;g1139dc7c644_1_19"/>
          <p:cNvSpPr txBox="1"/>
          <p:nvPr/>
        </p:nvSpPr>
        <p:spPr>
          <a:xfrm>
            <a:off x="411475" y="973825"/>
            <a:ext cx="11582400" cy="5815500"/>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Clr>
                <a:srgbClr val="FF5A33"/>
              </a:buClr>
              <a:buSzPts val="2800"/>
              <a:buFont typeface="Quattrocento Sans"/>
              <a:buChar char="❑"/>
            </a:pPr>
            <a:r>
              <a:rPr lang="en-US" sz="2800">
                <a:solidFill>
                  <a:srgbClr val="333333"/>
                </a:solidFill>
                <a:highlight>
                  <a:srgbClr val="FFFFFF"/>
                </a:highlight>
                <a:latin typeface="Quattrocento Sans"/>
                <a:ea typeface="Quattrocento Sans"/>
                <a:cs typeface="Quattrocento Sans"/>
                <a:sym typeface="Quattrocento Sans"/>
              </a:rPr>
              <a:t>Phân biệt Testing và Debugging</a:t>
            </a:r>
            <a:endParaRPr sz="2800">
              <a:solidFill>
                <a:schemeClr val="dk1"/>
              </a:solidFill>
              <a:latin typeface="Quattrocento Sans"/>
              <a:ea typeface="Quattrocento Sans"/>
              <a:cs typeface="Quattrocento Sans"/>
              <a:sym typeface="Quattrocento Sans"/>
            </a:endParaRPr>
          </a:p>
          <a:p>
            <a:pPr marL="742950" lvl="0" indent="0" algn="l" rtl="0">
              <a:spcBef>
                <a:spcPts val="480"/>
              </a:spcBef>
              <a:spcAft>
                <a:spcPts val="0"/>
              </a:spcAft>
              <a:buNone/>
            </a:pPr>
            <a:endParaRPr sz="2400" b="1">
              <a:solidFill>
                <a:srgbClr val="333333"/>
              </a:solidFill>
              <a:highlight>
                <a:srgbClr val="FFFFFF"/>
              </a:highlight>
              <a:latin typeface="Quattrocento Sans"/>
              <a:ea typeface="Quattrocento Sans"/>
              <a:cs typeface="Quattrocento Sans"/>
              <a:sym typeface="Quattrocento Sans"/>
            </a:endParaRPr>
          </a:p>
          <a:p>
            <a:pPr marL="742950" lvl="0" indent="0" algn="l" rtl="0">
              <a:spcBef>
                <a:spcPts val="480"/>
              </a:spcBef>
              <a:spcAft>
                <a:spcPts val="0"/>
              </a:spcAft>
              <a:buNone/>
            </a:pPr>
            <a:endParaRPr sz="2400" b="1">
              <a:solidFill>
                <a:srgbClr val="333333"/>
              </a:solidFill>
              <a:highlight>
                <a:srgbClr val="FFFFFF"/>
              </a:highlight>
              <a:latin typeface="Quattrocento Sans"/>
              <a:ea typeface="Quattrocento Sans"/>
              <a:cs typeface="Quattrocento Sans"/>
              <a:sym typeface="Quattrocento Sans"/>
            </a:endParaRPr>
          </a:p>
        </p:txBody>
      </p:sp>
      <p:grpSp>
        <p:nvGrpSpPr>
          <p:cNvPr id="221" name="Google Shape;221;g1139dc7c644_1_19"/>
          <p:cNvGrpSpPr/>
          <p:nvPr/>
        </p:nvGrpSpPr>
        <p:grpSpPr>
          <a:xfrm>
            <a:off x="411479" y="3428991"/>
            <a:ext cx="11582408" cy="3296825"/>
            <a:chOff x="40" y="43440"/>
            <a:chExt cx="8229649" cy="3265800"/>
          </a:xfrm>
        </p:grpSpPr>
        <p:sp>
          <p:nvSpPr>
            <p:cNvPr id="222" name="Google Shape;222;g1139dc7c644_1_19"/>
            <p:cNvSpPr/>
            <p:nvPr/>
          </p:nvSpPr>
          <p:spPr>
            <a:xfrm>
              <a:off x="40" y="43440"/>
              <a:ext cx="3845700" cy="806400"/>
            </a:xfrm>
            <a:prstGeom prst="rect">
              <a:avLst/>
            </a:prstGeom>
            <a:solidFill>
              <a:srgbClr val="4F81BD"/>
            </a:solidFill>
            <a:ln w="25400" cap="flat" cmpd="sng">
              <a:solidFill>
                <a:srgbClr val="4F81B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g1139dc7c644_1_19"/>
            <p:cNvSpPr txBox="1"/>
            <p:nvPr/>
          </p:nvSpPr>
          <p:spPr>
            <a:xfrm>
              <a:off x="40" y="43440"/>
              <a:ext cx="3845700" cy="806400"/>
            </a:xfrm>
            <a:prstGeom prst="rect">
              <a:avLst/>
            </a:prstGeom>
            <a:noFill/>
            <a:ln>
              <a:noFill/>
            </a:ln>
          </p:spPr>
          <p:txBody>
            <a:bodyPr spcFirstLastPara="1" wrap="square" lIns="199125" tIns="113775" rIns="199125" bIns="113775" anchor="ctr" anchorCtr="0">
              <a:noAutofit/>
            </a:bodyPr>
            <a:lstStyle/>
            <a:p>
              <a:pPr marL="0" marR="0" lvl="0" indent="0" algn="ctr" rtl="0">
                <a:lnSpc>
                  <a:spcPct val="90000"/>
                </a:lnSpc>
                <a:spcBef>
                  <a:spcPts val="0"/>
                </a:spcBef>
                <a:spcAft>
                  <a:spcPts val="0"/>
                </a:spcAft>
                <a:buClr>
                  <a:srgbClr val="FFFFFF"/>
                </a:buClr>
                <a:buSzPts val="2800"/>
                <a:buFont typeface="Calibri"/>
                <a:buNone/>
              </a:pPr>
              <a:r>
                <a:rPr lang="en-US" sz="2800" b="0" i="0" u="none" strike="noStrike" cap="none">
                  <a:solidFill>
                    <a:srgbClr val="FFFFFF"/>
                  </a:solidFill>
                  <a:latin typeface="Calibri"/>
                  <a:ea typeface="Calibri"/>
                  <a:cs typeface="Calibri"/>
                  <a:sym typeface="Calibri"/>
                </a:rPr>
                <a:t>Testing</a:t>
              </a:r>
              <a:endParaRPr/>
            </a:p>
          </p:txBody>
        </p:sp>
        <p:sp>
          <p:nvSpPr>
            <p:cNvPr id="224" name="Google Shape;224;g1139dc7c644_1_19"/>
            <p:cNvSpPr/>
            <p:nvPr/>
          </p:nvSpPr>
          <p:spPr>
            <a:xfrm>
              <a:off x="40" y="849840"/>
              <a:ext cx="3845700" cy="2459400"/>
            </a:xfrm>
            <a:prstGeom prst="rect">
              <a:avLst/>
            </a:prstGeom>
            <a:solidFill>
              <a:srgbClr val="CFD7E7">
                <a:alpha val="89800"/>
              </a:srgbClr>
            </a:solidFill>
            <a:ln w="25400" cap="flat" cmpd="sng">
              <a:solidFill>
                <a:srgbClr val="CFD7E7">
                  <a:alpha val="8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g1139dc7c644_1_19"/>
            <p:cNvSpPr txBox="1"/>
            <p:nvPr/>
          </p:nvSpPr>
          <p:spPr>
            <a:xfrm>
              <a:off x="40" y="849840"/>
              <a:ext cx="3845700" cy="2459400"/>
            </a:xfrm>
            <a:prstGeom prst="rect">
              <a:avLst/>
            </a:prstGeom>
            <a:noFill/>
            <a:ln>
              <a:noFill/>
            </a:ln>
          </p:spPr>
          <p:txBody>
            <a:bodyPr spcFirstLastPara="1" wrap="square" lIns="149350" tIns="149350" rIns="199125" bIns="224025" anchor="t" anchorCtr="0">
              <a:noAutofit/>
            </a:bodyPr>
            <a:lstStyle/>
            <a:p>
              <a:pPr marL="285750" marR="0" lvl="1" indent="-285750" algn="l" rtl="0">
                <a:lnSpc>
                  <a:spcPct val="90000"/>
                </a:lnSpc>
                <a:spcBef>
                  <a:spcPts val="0"/>
                </a:spcBef>
                <a:spcAft>
                  <a:spcPts val="0"/>
                </a:spcAft>
                <a:buClr>
                  <a:srgbClr val="000000"/>
                </a:buClr>
                <a:buSzPts val="2800"/>
                <a:buFont typeface="Calibri"/>
                <a:buChar char="•"/>
              </a:pPr>
              <a:r>
                <a:rPr lang="en-US" sz="2800" b="0" i="0" u="none" strike="noStrike" cap="none">
                  <a:solidFill>
                    <a:srgbClr val="000000"/>
                  </a:solidFill>
                  <a:latin typeface="Calibri"/>
                  <a:ea typeface="Calibri"/>
                  <a:cs typeface="Calibri"/>
                  <a:sym typeface="Calibri"/>
                </a:rPr>
                <a:t>Hoạt động tìm lỗi</a:t>
              </a:r>
              <a:endParaRPr sz="2800" b="0" i="0" u="none" strike="noStrike" cap="none">
                <a:solidFill>
                  <a:srgbClr val="000000"/>
                </a:solidFill>
                <a:latin typeface="Calibri"/>
                <a:ea typeface="Calibri"/>
                <a:cs typeface="Calibri"/>
                <a:sym typeface="Calibri"/>
              </a:endParaRPr>
            </a:p>
            <a:p>
              <a:pPr marL="285750" marR="0" lvl="1" indent="-285750" algn="l" rtl="0">
                <a:lnSpc>
                  <a:spcPct val="90000"/>
                </a:lnSpc>
                <a:spcBef>
                  <a:spcPts val="420"/>
                </a:spcBef>
                <a:spcAft>
                  <a:spcPts val="0"/>
                </a:spcAft>
                <a:buClr>
                  <a:srgbClr val="000000"/>
                </a:buClr>
                <a:buSzPts val="2800"/>
                <a:buFont typeface="Calibri"/>
                <a:buChar char="•"/>
              </a:pPr>
              <a:r>
                <a:rPr lang="en-US" sz="2800" b="0" i="0" u="none" strike="noStrike" cap="none">
                  <a:solidFill>
                    <a:srgbClr val="000000"/>
                  </a:solidFill>
                  <a:latin typeface="Calibri"/>
                  <a:ea typeface="Calibri"/>
                  <a:cs typeface="Calibri"/>
                  <a:sym typeface="Calibri"/>
                </a:rPr>
                <a:t>Được thực hiện bởi kiểm thử viên</a:t>
              </a:r>
              <a:endParaRPr/>
            </a:p>
            <a:p>
              <a:pPr marL="285750" marR="0" lvl="1" indent="-285750" algn="l" rtl="0">
                <a:lnSpc>
                  <a:spcPct val="90000"/>
                </a:lnSpc>
                <a:spcBef>
                  <a:spcPts val="420"/>
                </a:spcBef>
                <a:spcAft>
                  <a:spcPts val="0"/>
                </a:spcAft>
                <a:buClr>
                  <a:srgbClr val="000000"/>
                </a:buClr>
                <a:buSzPts val="2800"/>
                <a:buFont typeface="Calibri"/>
                <a:buChar char="•"/>
              </a:pPr>
              <a:r>
                <a:rPr lang="en-US" sz="2800" b="0" i="0" u="none" strike="noStrike" cap="none">
                  <a:solidFill>
                    <a:srgbClr val="000000"/>
                  </a:solidFill>
                  <a:latin typeface="Calibri"/>
                  <a:ea typeface="Calibri"/>
                  <a:cs typeface="Calibri"/>
                  <a:sym typeface="Calibri"/>
                </a:rPr>
                <a:t>Tìm được càng nhiều lỗi càng tốt</a:t>
              </a:r>
              <a:endParaRPr sz="2800" b="0" i="0" u="none" strike="noStrike" cap="none">
                <a:solidFill>
                  <a:srgbClr val="000000"/>
                </a:solidFill>
                <a:latin typeface="Calibri"/>
                <a:ea typeface="Calibri"/>
                <a:cs typeface="Calibri"/>
                <a:sym typeface="Calibri"/>
              </a:endParaRPr>
            </a:p>
          </p:txBody>
        </p:sp>
        <p:sp>
          <p:nvSpPr>
            <p:cNvPr id="226" name="Google Shape;226;g1139dc7c644_1_19"/>
            <p:cNvSpPr/>
            <p:nvPr/>
          </p:nvSpPr>
          <p:spPr>
            <a:xfrm>
              <a:off x="4383989" y="43440"/>
              <a:ext cx="3845700" cy="806400"/>
            </a:xfrm>
            <a:prstGeom prst="rect">
              <a:avLst/>
            </a:prstGeom>
            <a:solidFill>
              <a:srgbClr val="4F81BD"/>
            </a:solidFill>
            <a:ln w="25400" cap="flat" cmpd="sng">
              <a:solidFill>
                <a:srgbClr val="4F81B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g1139dc7c644_1_19"/>
            <p:cNvSpPr txBox="1"/>
            <p:nvPr/>
          </p:nvSpPr>
          <p:spPr>
            <a:xfrm>
              <a:off x="4383989" y="43440"/>
              <a:ext cx="3845700" cy="806400"/>
            </a:xfrm>
            <a:prstGeom prst="rect">
              <a:avLst/>
            </a:prstGeom>
            <a:noFill/>
            <a:ln>
              <a:noFill/>
            </a:ln>
          </p:spPr>
          <p:txBody>
            <a:bodyPr spcFirstLastPara="1" wrap="square" lIns="199125" tIns="113775" rIns="199125" bIns="113775" anchor="ctr" anchorCtr="0">
              <a:noAutofit/>
            </a:bodyPr>
            <a:lstStyle/>
            <a:p>
              <a:pPr marL="0" marR="0" lvl="0" indent="0" algn="ctr" rtl="0">
                <a:lnSpc>
                  <a:spcPct val="90000"/>
                </a:lnSpc>
                <a:spcBef>
                  <a:spcPts val="0"/>
                </a:spcBef>
                <a:spcAft>
                  <a:spcPts val="0"/>
                </a:spcAft>
                <a:buClr>
                  <a:srgbClr val="FFFFFF"/>
                </a:buClr>
                <a:buSzPts val="2800"/>
                <a:buFont typeface="Calibri"/>
                <a:buNone/>
              </a:pPr>
              <a:r>
                <a:rPr lang="en-US" sz="2800" b="0" i="0" u="none" strike="noStrike" cap="none">
                  <a:solidFill>
                    <a:srgbClr val="FFFFFF"/>
                  </a:solidFill>
                  <a:latin typeface="Calibri"/>
                  <a:ea typeface="Calibri"/>
                  <a:cs typeface="Calibri"/>
                  <a:sym typeface="Calibri"/>
                </a:rPr>
                <a:t>Debugging</a:t>
              </a:r>
              <a:endParaRPr/>
            </a:p>
          </p:txBody>
        </p:sp>
        <p:sp>
          <p:nvSpPr>
            <p:cNvPr id="228" name="Google Shape;228;g1139dc7c644_1_19"/>
            <p:cNvSpPr/>
            <p:nvPr/>
          </p:nvSpPr>
          <p:spPr>
            <a:xfrm>
              <a:off x="4383989" y="849840"/>
              <a:ext cx="3845700" cy="2459400"/>
            </a:xfrm>
            <a:prstGeom prst="rect">
              <a:avLst/>
            </a:prstGeom>
            <a:solidFill>
              <a:srgbClr val="CFD7E7">
                <a:alpha val="89800"/>
              </a:srgbClr>
            </a:solidFill>
            <a:ln w="25400" cap="flat" cmpd="sng">
              <a:solidFill>
                <a:srgbClr val="CFD7E7">
                  <a:alpha val="8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g1139dc7c644_1_19"/>
            <p:cNvSpPr txBox="1"/>
            <p:nvPr/>
          </p:nvSpPr>
          <p:spPr>
            <a:xfrm>
              <a:off x="4383989" y="849840"/>
              <a:ext cx="3845700" cy="2459400"/>
            </a:xfrm>
            <a:prstGeom prst="rect">
              <a:avLst/>
            </a:prstGeom>
            <a:noFill/>
            <a:ln>
              <a:noFill/>
            </a:ln>
          </p:spPr>
          <p:txBody>
            <a:bodyPr spcFirstLastPara="1" wrap="square" lIns="149350" tIns="149350" rIns="199125" bIns="224025" anchor="t" anchorCtr="0">
              <a:noAutofit/>
            </a:bodyPr>
            <a:lstStyle/>
            <a:p>
              <a:pPr marL="285750" marR="0" lvl="1" indent="-285750" algn="l" rtl="0">
                <a:lnSpc>
                  <a:spcPct val="90000"/>
                </a:lnSpc>
                <a:spcBef>
                  <a:spcPts val="0"/>
                </a:spcBef>
                <a:spcAft>
                  <a:spcPts val="0"/>
                </a:spcAft>
                <a:buClr>
                  <a:srgbClr val="000000"/>
                </a:buClr>
                <a:buSzPts val="2800"/>
                <a:buFont typeface="Calibri"/>
                <a:buChar char="•"/>
              </a:pPr>
              <a:r>
                <a:rPr lang="en-US" sz="2800" b="0" i="0" u="none" strike="noStrike" cap="none">
                  <a:solidFill>
                    <a:srgbClr val="000000"/>
                  </a:solidFill>
                  <a:latin typeface="Calibri"/>
                  <a:ea typeface="Calibri"/>
                  <a:cs typeface="Calibri"/>
                  <a:sym typeface="Calibri"/>
                </a:rPr>
                <a:t>Hoạt động sửa lỗi</a:t>
              </a:r>
              <a:endParaRPr sz="2800" b="0" i="0" u="none" strike="noStrike" cap="none">
                <a:solidFill>
                  <a:srgbClr val="000000"/>
                </a:solidFill>
                <a:latin typeface="Calibri"/>
                <a:ea typeface="Calibri"/>
                <a:cs typeface="Calibri"/>
                <a:sym typeface="Calibri"/>
              </a:endParaRPr>
            </a:p>
            <a:p>
              <a:pPr marL="285750" marR="0" lvl="1" indent="-285750" algn="l" rtl="0">
                <a:lnSpc>
                  <a:spcPct val="90000"/>
                </a:lnSpc>
                <a:spcBef>
                  <a:spcPts val="420"/>
                </a:spcBef>
                <a:spcAft>
                  <a:spcPts val="0"/>
                </a:spcAft>
                <a:buClr>
                  <a:srgbClr val="000000"/>
                </a:buClr>
                <a:buSzPts val="2800"/>
                <a:buFont typeface="Calibri"/>
                <a:buChar char="•"/>
              </a:pPr>
              <a:r>
                <a:rPr lang="en-US" sz="2800" b="0" i="0" u="none" strike="noStrike" cap="none">
                  <a:solidFill>
                    <a:srgbClr val="000000"/>
                  </a:solidFill>
                  <a:latin typeface="Calibri"/>
                  <a:ea typeface="Calibri"/>
                  <a:cs typeface="Calibri"/>
                  <a:sym typeface="Calibri"/>
                </a:rPr>
                <a:t>Được thực hiện bởi lập trình viên</a:t>
              </a:r>
              <a:endParaRPr/>
            </a:p>
            <a:p>
              <a:pPr marL="285750" marR="0" lvl="1" indent="-285750" algn="l" rtl="0">
                <a:lnSpc>
                  <a:spcPct val="90000"/>
                </a:lnSpc>
                <a:spcBef>
                  <a:spcPts val="420"/>
                </a:spcBef>
                <a:spcAft>
                  <a:spcPts val="0"/>
                </a:spcAft>
                <a:buClr>
                  <a:srgbClr val="000000"/>
                </a:buClr>
                <a:buSzPts val="2800"/>
                <a:buFont typeface="Calibri"/>
                <a:buChar char="•"/>
              </a:pPr>
              <a:r>
                <a:rPr lang="en-US" sz="2800" b="0" i="0" u="none" strike="noStrike" cap="none">
                  <a:solidFill>
                    <a:srgbClr val="000000"/>
                  </a:solidFill>
                  <a:latin typeface="Calibri"/>
                  <a:ea typeface="Calibri"/>
                  <a:cs typeface="Calibri"/>
                  <a:sym typeface="Calibri"/>
                </a:rPr>
                <a:t>Loại bỏ những lỗi tìm được</a:t>
              </a:r>
              <a:endParaRPr sz="2800" b="0" i="0" u="none" strike="noStrike" cap="none">
                <a:solidFill>
                  <a:srgbClr val="000000"/>
                </a:solidFill>
                <a:latin typeface="Calibri"/>
                <a:ea typeface="Calibri"/>
                <a:cs typeface="Calibri"/>
                <a:sym typeface="Calibri"/>
              </a:endParaRPr>
            </a:p>
          </p:txBody>
        </p:sp>
      </p:grpSp>
      <p:pic>
        <p:nvPicPr>
          <p:cNvPr id="230" name="Google Shape;230;g1139dc7c644_1_19" descr="Image result for testing"/>
          <p:cNvPicPr preferRelativeResize="0"/>
          <p:nvPr/>
        </p:nvPicPr>
        <p:blipFill rotWithShape="1">
          <a:blip r:embed="rId3">
            <a:alphaModFix/>
          </a:blip>
          <a:srcRect/>
          <a:stretch/>
        </p:blipFill>
        <p:spPr>
          <a:xfrm>
            <a:off x="2073500" y="1836500"/>
            <a:ext cx="1482775" cy="1482775"/>
          </a:xfrm>
          <a:prstGeom prst="rect">
            <a:avLst/>
          </a:prstGeom>
          <a:noFill/>
          <a:ln>
            <a:noFill/>
          </a:ln>
        </p:spPr>
      </p:pic>
      <p:pic>
        <p:nvPicPr>
          <p:cNvPr id="231" name="Google Shape;231;g1139dc7c644_1_19" descr="Image result for debugging"/>
          <p:cNvPicPr preferRelativeResize="0"/>
          <p:nvPr/>
        </p:nvPicPr>
        <p:blipFill rotWithShape="1">
          <a:blip r:embed="rId4">
            <a:alphaModFix/>
          </a:blip>
          <a:srcRect/>
          <a:stretch/>
        </p:blipFill>
        <p:spPr>
          <a:xfrm>
            <a:off x="8474975" y="1797647"/>
            <a:ext cx="1333500" cy="156047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g1139dc7c644_0_39"/>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Phân biệt verification và validation</a:t>
            </a:r>
            <a:endParaRPr/>
          </a:p>
        </p:txBody>
      </p:sp>
      <p:sp>
        <p:nvSpPr>
          <p:cNvPr id="237" name="Google Shape;237;g1139dc7c644_0_39"/>
          <p:cNvSpPr txBox="1">
            <a:spLocks noGrp="1"/>
          </p:cNvSpPr>
          <p:nvPr>
            <p:ph type="body" idx="1"/>
          </p:nvPr>
        </p:nvSpPr>
        <p:spPr>
          <a:xfrm>
            <a:off x="609600" y="1505200"/>
            <a:ext cx="10972800" cy="5219700"/>
          </a:xfrm>
          <a:prstGeom prst="rect">
            <a:avLst/>
          </a:prstGeom>
          <a:noFill/>
          <a:ln>
            <a:noFill/>
          </a:ln>
        </p:spPr>
        <p:txBody>
          <a:bodyPr spcFirstLastPara="1" wrap="square" lIns="91425" tIns="45700" rIns="91425" bIns="45700" anchor="t" anchorCtr="0">
            <a:noAutofit/>
          </a:bodyPr>
          <a:lstStyle/>
          <a:p>
            <a:pPr marL="742950" lvl="1" indent="-368300" algn="l" rtl="0">
              <a:lnSpc>
                <a:spcPct val="115000"/>
              </a:lnSpc>
              <a:spcBef>
                <a:spcPts val="0"/>
              </a:spcBef>
              <a:spcAft>
                <a:spcPts val="0"/>
              </a:spcAft>
              <a:buClr>
                <a:srgbClr val="FF5A33"/>
              </a:buClr>
              <a:buSzPts val="3700"/>
              <a:buFont typeface="Quattrocento Sans"/>
              <a:buChar char="❖"/>
            </a:pPr>
            <a:r>
              <a:rPr lang="en-US" sz="3700">
                <a:solidFill>
                  <a:srgbClr val="333333"/>
                </a:solidFill>
              </a:rPr>
              <a:t>Đánh giá các sản phẩm trung gian kiểm tra có đáp ứng các yêu cầu cụ thể của từng giai đoạn</a:t>
            </a:r>
            <a:endParaRPr sz="3700">
              <a:solidFill>
                <a:srgbClr val="333333"/>
              </a:solidFill>
            </a:endParaRPr>
          </a:p>
          <a:p>
            <a:pPr marL="742950" lvl="1" indent="-368300" algn="l" rtl="0">
              <a:lnSpc>
                <a:spcPct val="115000"/>
              </a:lnSpc>
              <a:spcBef>
                <a:spcPts val="0"/>
              </a:spcBef>
              <a:spcAft>
                <a:spcPts val="0"/>
              </a:spcAft>
              <a:buClr>
                <a:srgbClr val="FF5A33"/>
              </a:buClr>
              <a:buSzPts val="3700"/>
              <a:buFont typeface="Quattrocento Sans"/>
              <a:buChar char="❖"/>
            </a:pPr>
            <a:r>
              <a:rPr lang="en-US" sz="3700">
                <a:solidFill>
                  <a:srgbClr val="333333"/>
                </a:solidFill>
              </a:rPr>
              <a:t>Kiểm tra xem sản phẩm được xây dựng đúng theo yêu cầu và đặc điểm kỹ thuật thiết kế.</a:t>
            </a:r>
            <a:endParaRPr sz="3700">
              <a:solidFill>
                <a:srgbClr val="333333"/>
              </a:solidFill>
            </a:endParaRPr>
          </a:p>
          <a:p>
            <a:pPr marL="742950" lvl="1" indent="-368300" algn="l" rtl="0">
              <a:lnSpc>
                <a:spcPct val="115000"/>
              </a:lnSpc>
              <a:spcBef>
                <a:spcPts val="0"/>
              </a:spcBef>
              <a:spcAft>
                <a:spcPts val="0"/>
              </a:spcAft>
              <a:buClr>
                <a:srgbClr val="FF5A33"/>
              </a:buClr>
              <a:buSzPts val="3700"/>
              <a:buFont typeface="Quattrocento Sans"/>
              <a:buChar char="❖"/>
            </a:pPr>
            <a:r>
              <a:rPr lang="en-US" sz="3700">
                <a:solidFill>
                  <a:srgbClr val="333333"/>
                </a:solidFill>
              </a:rPr>
              <a:t>Được thực hiện mà không cần chạy phần mềm.</a:t>
            </a:r>
            <a:endParaRPr sz="3700">
              <a:solidFill>
                <a:srgbClr val="333333"/>
              </a:solidFill>
            </a:endParaRPr>
          </a:p>
        </p:txBody>
      </p:sp>
      <p:sp>
        <p:nvSpPr>
          <p:cNvPr id="238" name="Google Shape;238;g1139dc7c644_0_39"/>
          <p:cNvSpPr txBox="1">
            <a:spLocks noGrp="1"/>
          </p:cNvSpPr>
          <p:nvPr>
            <p:ph type="body" idx="1"/>
          </p:nvPr>
        </p:nvSpPr>
        <p:spPr>
          <a:xfrm>
            <a:off x="609600" y="782825"/>
            <a:ext cx="10972800" cy="7017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solidFill>
                  <a:srgbClr val="333333"/>
                </a:solidFill>
                <a:highlight>
                  <a:schemeClr val="lt1"/>
                </a:highlight>
              </a:rPr>
              <a:t>Verification</a:t>
            </a:r>
            <a:endParaRPr sz="4000"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37">
                                            <p:txEl>
                                              <p:pRg st="0" end="0"/>
                                            </p:txEl>
                                          </p:spTgt>
                                        </p:tgtEl>
                                        <p:attrNameLst>
                                          <p:attrName>style.visibility</p:attrName>
                                        </p:attrNameLst>
                                      </p:cBhvr>
                                      <p:to>
                                        <p:strVal val="visible"/>
                                      </p:to>
                                    </p:set>
                                    <p:anim calcmode="lin" valueType="num">
                                      <p:cBhvr additive="base">
                                        <p:cTn id="7" dur="1000"/>
                                        <p:tgtEl>
                                          <p:spTgt spid="237">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37">
                                            <p:txEl>
                                              <p:pRg st="1" end="1"/>
                                            </p:txEl>
                                          </p:spTgt>
                                        </p:tgtEl>
                                        <p:attrNameLst>
                                          <p:attrName>style.visibility</p:attrName>
                                        </p:attrNameLst>
                                      </p:cBhvr>
                                      <p:to>
                                        <p:strVal val="visible"/>
                                      </p:to>
                                    </p:set>
                                    <p:anim calcmode="lin" valueType="num">
                                      <p:cBhvr additive="base">
                                        <p:cTn id="12" dur="1000"/>
                                        <p:tgtEl>
                                          <p:spTgt spid="237">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37">
                                            <p:txEl>
                                              <p:pRg st="2" end="2"/>
                                            </p:txEl>
                                          </p:spTgt>
                                        </p:tgtEl>
                                        <p:attrNameLst>
                                          <p:attrName>style.visibility</p:attrName>
                                        </p:attrNameLst>
                                      </p:cBhvr>
                                      <p:to>
                                        <p:strVal val="visible"/>
                                      </p:to>
                                    </p:set>
                                    <p:anim calcmode="lin" valueType="num">
                                      <p:cBhvr additive="base">
                                        <p:cTn id="17" dur="1000"/>
                                        <p:tgtEl>
                                          <p:spTgt spid="237">
                                            <p:txEl>
                                              <p:pRg st="2" end="2"/>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g1139dc7c644_0_46"/>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Phân biệt verification và validation</a:t>
            </a:r>
            <a:endParaRPr/>
          </a:p>
        </p:txBody>
      </p:sp>
      <p:sp>
        <p:nvSpPr>
          <p:cNvPr id="244" name="Google Shape;244;g1139dc7c644_0_46"/>
          <p:cNvSpPr txBox="1">
            <a:spLocks noGrp="1"/>
          </p:cNvSpPr>
          <p:nvPr>
            <p:ph type="body" idx="1"/>
          </p:nvPr>
        </p:nvSpPr>
        <p:spPr>
          <a:xfrm>
            <a:off x="609600" y="1505200"/>
            <a:ext cx="11028600" cy="4871700"/>
          </a:xfrm>
          <a:prstGeom prst="rect">
            <a:avLst/>
          </a:prstGeom>
          <a:noFill/>
          <a:ln>
            <a:noFill/>
          </a:ln>
        </p:spPr>
        <p:txBody>
          <a:bodyPr spcFirstLastPara="1" wrap="square" lIns="91425" tIns="45700" rIns="91425" bIns="45700" anchor="t" anchorCtr="0">
            <a:noAutofit/>
          </a:bodyPr>
          <a:lstStyle/>
          <a:p>
            <a:pPr marL="742950" lvl="1" indent="-368300" algn="l" rtl="0">
              <a:lnSpc>
                <a:spcPct val="115000"/>
              </a:lnSpc>
              <a:spcBef>
                <a:spcPts val="0"/>
              </a:spcBef>
              <a:spcAft>
                <a:spcPts val="0"/>
              </a:spcAft>
              <a:buSzPts val="3700"/>
              <a:buFont typeface="Quattrocento Sans"/>
              <a:buChar char="❖"/>
            </a:pPr>
            <a:r>
              <a:rPr lang="en-US" sz="3700">
                <a:highlight>
                  <a:srgbClr val="FFFFFF"/>
                </a:highlight>
              </a:rPr>
              <a:t>Xác minh yêu cầu: tham gia review các yêu cầu. </a:t>
            </a:r>
            <a:endParaRPr sz="3700">
              <a:highlight>
                <a:srgbClr val="FFFFFF"/>
              </a:highlight>
            </a:endParaRPr>
          </a:p>
          <a:p>
            <a:pPr marL="742950" lvl="1" indent="-368300" algn="l" rtl="0">
              <a:lnSpc>
                <a:spcPct val="115000"/>
              </a:lnSpc>
              <a:spcBef>
                <a:spcPts val="0"/>
              </a:spcBef>
              <a:spcAft>
                <a:spcPts val="0"/>
              </a:spcAft>
              <a:buSzPts val="3700"/>
              <a:buFont typeface="Quattrocento Sans"/>
              <a:buChar char="❖"/>
            </a:pPr>
            <a:r>
              <a:rPr lang="en-US" sz="3700">
                <a:highlight>
                  <a:srgbClr val="FFFFFF"/>
                </a:highlight>
              </a:rPr>
              <a:t>Xác minh thiết kế: tham gia đánh giá của tất cả các tài liệu thiết kế.</a:t>
            </a:r>
            <a:endParaRPr sz="3700">
              <a:highlight>
                <a:srgbClr val="FFFFFF"/>
              </a:highlight>
            </a:endParaRPr>
          </a:p>
          <a:p>
            <a:pPr marL="742950" lvl="1" indent="-368300" algn="l" rtl="0">
              <a:lnSpc>
                <a:spcPct val="115000"/>
              </a:lnSpc>
              <a:spcBef>
                <a:spcPts val="0"/>
              </a:spcBef>
              <a:spcAft>
                <a:spcPts val="0"/>
              </a:spcAft>
              <a:buSzPts val="3700"/>
              <a:buFont typeface="Quattrocento Sans"/>
              <a:buChar char="❖"/>
            </a:pPr>
            <a:r>
              <a:rPr lang="en-US" sz="3700">
                <a:highlight>
                  <a:srgbClr val="FFFFFF"/>
                </a:highlight>
              </a:rPr>
              <a:t>Kiểm tra code: thực hiện review code </a:t>
            </a:r>
            <a:endParaRPr sz="3700">
              <a:highlight>
                <a:srgbClr val="FFFFFF"/>
              </a:highlight>
            </a:endParaRPr>
          </a:p>
          <a:p>
            <a:pPr marL="742950" lvl="1" indent="-368300" algn="l" rtl="0">
              <a:lnSpc>
                <a:spcPct val="115000"/>
              </a:lnSpc>
              <a:spcBef>
                <a:spcPts val="0"/>
              </a:spcBef>
              <a:spcAft>
                <a:spcPts val="0"/>
              </a:spcAft>
              <a:buSzPts val="3700"/>
              <a:buFont typeface="Quattrocento Sans"/>
              <a:buChar char="❖"/>
            </a:pPr>
            <a:r>
              <a:rPr lang="en-US" sz="3700">
                <a:highlight>
                  <a:srgbClr val="FFFFFF"/>
                </a:highlight>
              </a:rPr>
              <a:t>Xác minh tài liệu: kiểm tra hướng dẫn sử dụng và các tài liệu liên quan khác.</a:t>
            </a:r>
            <a:endParaRPr sz="3700">
              <a:solidFill>
                <a:srgbClr val="333333"/>
              </a:solidFill>
            </a:endParaRPr>
          </a:p>
        </p:txBody>
      </p:sp>
      <p:sp>
        <p:nvSpPr>
          <p:cNvPr id="245" name="Google Shape;245;g1139dc7c644_0_46"/>
          <p:cNvSpPr txBox="1">
            <a:spLocks noGrp="1"/>
          </p:cNvSpPr>
          <p:nvPr>
            <p:ph type="body" idx="1"/>
          </p:nvPr>
        </p:nvSpPr>
        <p:spPr>
          <a:xfrm>
            <a:off x="609600" y="803500"/>
            <a:ext cx="10972800" cy="7017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solidFill>
                  <a:srgbClr val="333333"/>
                </a:solidFill>
                <a:highlight>
                  <a:schemeClr val="lt1"/>
                </a:highlight>
              </a:rPr>
              <a:t>Các hoạt động Verification</a:t>
            </a:r>
            <a:endParaRPr sz="4000"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44">
                                            <p:txEl>
                                              <p:pRg st="0" end="0"/>
                                            </p:txEl>
                                          </p:spTgt>
                                        </p:tgtEl>
                                        <p:attrNameLst>
                                          <p:attrName>style.visibility</p:attrName>
                                        </p:attrNameLst>
                                      </p:cBhvr>
                                      <p:to>
                                        <p:strVal val="visible"/>
                                      </p:to>
                                    </p:set>
                                    <p:anim calcmode="lin" valueType="num">
                                      <p:cBhvr additive="base">
                                        <p:cTn id="7" dur="1000"/>
                                        <p:tgtEl>
                                          <p:spTgt spid="244">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44">
                                            <p:txEl>
                                              <p:pRg st="1" end="1"/>
                                            </p:txEl>
                                          </p:spTgt>
                                        </p:tgtEl>
                                        <p:attrNameLst>
                                          <p:attrName>style.visibility</p:attrName>
                                        </p:attrNameLst>
                                      </p:cBhvr>
                                      <p:to>
                                        <p:strVal val="visible"/>
                                      </p:to>
                                    </p:set>
                                    <p:anim calcmode="lin" valueType="num">
                                      <p:cBhvr additive="base">
                                        <p:cTn id="12" dur="1000"/>
                                        <p:tgtEl>
                                          <p:spTgt spid="244">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44">
                                            <p:txEl>
                                              <p:pRg st="2" end="2"/>
                                            </p:txEl>
                                          </p:spTgt>
                                        </p:tgtEl>
                                        <p:attrNameLst>
                                          <p:attrName>style.visibility</p:attrName>
                                        </p:attrNameLst>
                                      </p:cBhvr>
                                      <p:to>
                                        <p:strVal val="visible"/>
                                      </p:to>
                                    </p:set>
                                    <p:anim calcmode="lin" valueType="num">
                                      <p:cBhvr additive="base">
                                        <p:cTn id="17" dur="1000"/>
                                        <p:tgtEl>
                                          <p:spTgt spid="244">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244">
                                            <p:txEl>
                                              <p:pRg st="3" end="3"/>
                                            </p:txEl>
                                          </p:spTgt>
                                        </p:tgtEl>
                                        <p:attrNameLst>
                                          <p:attrName>style.visibility</p:attrName>
                                        </p:attrNameLst>
                                      </p:cBhvr>
                                      <p:to>
                                        <p:strVal val="visible"/>
                                      </p:to>
                                    </p:set>
                                    <p:anim calcmode="lin" valueType="num">
                                      <p:cBhvr additive="base">
                                        <p:cTn id="22" dur="1000"/>
                                        <p:tgtEl>
                                          <p:spTgt spid="244">
                                            <p:txEl>
                                              <p:pRg st="3" end="3"/>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g1139dc7c644_0_53"/>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Phân biệt verification và validation</a:t>
            </a:r>
            <a:endParaRPr/>
          </a:p>
        </p:txBody>
      </p:sp>
      <p:sp>
        <p:nvSpPr>
          <p:cNvPr id="251" name="Google Shape;251;g1139dc7c644_0_53"/>
          <p:cNvSpPr txBox="1">
            <a:spLocks noGrp="1"/>
          </p:cNvSpPr>
          <p:nvPr>
            <p:ph type="body" idx="1"/>
          </p:nvPr>
        </p:nvSpPr>
        <p:spPr>
          <a:xfrm>
            <a:off x="609600" y="1505200"/>
            <a:ext cx="10972800" cy="5250300"/>
          </a:xfrm>
          <a:prstGeom prst="rect">
            <a:avLst/>
          </a:prstGeom>
          <a:noFill/>
          <a:ln>
            <a:noFill/>
          </a:ln>
        </p:spPr>
        <p:txBody>
          <a:bodyPr spcFirstLastPara="1" wrap="square" lIns="91425" tIns="45700" rIns="91425" bIns="45700" anchor="t" anchorCtr="0">
            <a:noAutofit/>
          </a:bodyPr>
          <a:lstStyle/>
          <a:p>
            <a:pPr marL="742950" lvl="1" indent="-368300" algn="l" rtl="0">
              <a:lnSpc>
                <a:spcPct val="115000"/>
              </a:lnSpc>
              <a:spcBef>
                <a:spcPts val="0"/>
              </a:spcBef>
              <a:spcAft>
                <a:spcPts val="0"/>
              </a:spcAft>
              <a:buClr>
                <a:srgbClr val="FF5A33"/>
              </a:buClr>
              <a:buSzPts val="3700"/>
              <a:buFont typeface="Quattrocento Sans"/>
              <a:buChar char="❖"/>
            </a:pPr>
            <a:r>
              <a:rPr lang="en-US" sz="3700">
                <a:solidFill>
                  <a:srgbClr val="333333"/>
                </a:solidFill>
              </a:rPr>
              <a:t>Đánh giá sản phẩm cuối cùng để kiểm tra xem nó có đáp ứng được yêu cầu nghiệp vụ hay không.</a:t>
            </a:r>
            <a:endParaRPr sz="3700">
              <a:solidFill>
                <a:srgbClr val="333333"/>
              </a:solidFill>
            </a:endParaRPr>
          </a:p>
          <a:p>
            <a:pPr marL="742950" lvl="1" indent="-368300" algn="l" rtl="0">
              <a:lnSpc>
                <a:spcPct val="115000"/>
              </a:lnSpc>
              <a:spcBef>
                <a:spcPts val="0"/>
              </a:spcBef>
              <a:spcAft>
                <a:spcPts val="0"/>
              </a:spcAft>
              <a:buClr>
                <a:srgbClr val="FF5A33"/>
              </a:buClr>
              <a:buSzPts val="3700"/>
              <a:buFont typeface="Quattrocento Sans"/>
              <a:buChar char="❖"/>
            </a:pPr>
            <a:r>
              <a:rPr lang="en-US" sz="3700">
                <a:solidFill>
                  <a:srgbClr val="333333"/>
                </a:solidFill>
              </a:rPr>
              <a:t>Xác định xem phần mềm có phù hợp với nhu cầu sử dụng và đáp ứng yêu cầu nghiệp vụ hay không.</a:t>
            </a:r>
            <a:endParaRPr sz="3700">
              <a:solidFill>
                <a:srgbClr val="333333"/>
              </a:solidFill>
            </a:endParaRPr>
          </a:p>
          <a:p>
            <a:pPr marL="742950" lvl="1" indent="-368300" algn="l" rtl="0">
              <a:lnSpc>
                <a:spcPct val="115000"/>
              </a:lnSpc>
              <a:spcBef>
                <a:spcPts val="0"/>
              </a:spcBef>
              <a:spcAft>
                <a:spcPts val="0"/>
              </a:spcAft>
              <a:buClr>
                <a:srgbClr val="FF5A33"/>
              </a:buClr>
              <a:buSzPts val="3700"/>
              <a:buFont typeface="Quattrocento Sans"/>
              <a:buChar char="❖"/>
            </a:pPr>
            <a:r>
              <a:rPr lang="en-US" sz="3700">
                <a:solidFill>
                  <a:srgbClr val="333333"/>
                </a:solidFill>
              </a:rPr>
              <a:t>Được thực hiện cùng với việc chạy phần mềm.</a:t>
            </a:r>
            <a:endParaRPr sz="3700">
              <a:solidFill>
                <a:srgbClr val="333333"/>
              </a:solidFill>
            </a:endParaRPr>
          </a:p>
        </p:txBody>
      </p:sp>
      <p:sp>
        <p:nvSpPr>
          <p:cNvPr id="252" name="Google Shape;252;g1139dc7c644_0_53"/>
          <p:cNvSpPr txBox="1">
            <a:spLocks noGrp="1"/>
          </p:cNvSpPr>
          <p:nvPr>
            <p:ph type="body" idx="1"/>
          </p:nvPr>
        </p:nvSpPr>
        <p:spPr>
          <a:xfrm>
            <a:off x="609600" y="920050"/>
            <a:ext cx="10972800" cy="7017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solidFill>
                  <a:srgbClr val="333333"/>
                </a:solidFill>
                <a:highlight>
                  <a:schemeClr val="lt1"/>
                </a:highlight>
              </a:rPr>
              <a:t>Validation</a:t>
            </a:r>
            <a:endParaRPr sz="4000"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51">
                                            <p:txEl>
                                              <p:pRg st="0" end="0"/>
                                            </p:txEl>
                                          </p:spTgt>
                                        </p:tgtEl>
                                        <p:attrNameLst>
                                          <p:attrName>style.visibility</p:attrName>
                                        </p:attrNameLst>
                                      </p:cBhvr>
                                      <p:to>
                                        <p:strVal val="visible"/>
                                      </p:to>
                                    </p:set>
                                    <p:anim calcmode="lin" valueType="num">
                                      <p:cBhvr additive="base">
                                        <p:cTn id="7" dur="1000"/>
                                        <p:tgtEl>
                                          <p:spTgt spid="251">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51">
                                            <p:txEl>
                                              <p:pRg st="1" end="1"/>
                                            </p:txEl>
                                          </p:spTgt>
                                        </p:tgtEl>
                                        <p:attrNameLst>
                                          <p:attrName>style.visibility</p:attrName>
                                        </p:attrNameLst>
                                      </p:cBhvr>
                                      <p:to>
                                        <p:strVal val="visible"/>
                                      </p:to>
                                    </p:set>
                                    <p:anim calcmode="lin" valueType="num">
                                      <p:cBhvr additive="base">
                                        <p:cTn id="12" dur="1000"/>
                                        <p:tgtEl>
                                          <p:spTgt spid="251">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51">
                                            <p:txEl>
                                              <p:pRg st="2" end="2"/>
                                            </p:txEl>
                                          </p:spTgt>
                                        </p:tgtEl>
                                        <p:attrNameLst>
                                          <p:attrName>style.visibility</p:attrName>
                                        </p:attrNameLst>
                                      </p:cBhvr>
                                      <p:to>
                                        <p:strVal val="visible"/>
                                      </p:to>
                                    </p:set>
                                    <p:anim calcmode="lin" valueType="num">
                                      <p:cBhvr additive="base">
                                        <p:cTn id="17" dur="1000"/>
                                        <p:tgtEl>
                                          <p:spTgt spid="251">
                                            <p:txEl>
                                              <p:pRg st="2" end="2"/>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g1139dc7c644_0_59"/>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Phân biệt verification và validation</a:t>
            </a:r>
            <a:endParaRPr/>
          </a:p>
        </p:txBody>
      </p:sp>
      <p:sp>
        <p:nvSpPr>
          <p:cNvPr id="258" name="Google Shape;258;g1139dc7c644_0_59"/>
          <p:cNvSpPr txBox="1">
            <a:spLocks noGrp="1"/>
          </p:cNvSpPr>
          <p:nvPr>
            <p:ph type="body" idx="1"/>
          </p:nvPr>
        </p:nvSpPr>
        <p:spPr>
          <a:xfrm>
            <a:off x="609600" y="1505200"/>
            <a:ext cx="10915800" cy="5045700"/>
          </a:xfrm>
          <a:prstGeom prst="rect">
            <a:avLst/>
          </a:prstGeom>
          <a:noFill/>
          <a:ln>
            <a:noFill/>
          </a:ln>
        </p:spPr>
        <p:txBody>
          <a:bodyPr spcFirstLastPara="1" wrap="square" lIns="91425" tIns="45700" rIns="91425" bIns="45700" anchor="t" anchorCtr="0">
            <a:noAutofit/>
          </a:bodyPr>
          <a:lstStyle/>
          <a:p>
            <a:pPr marL="742950" lvl="1" indent="-368300" algn="l" rtl="0">
              <a:lnSpc>
                <a:spcPct val="115000"/>
              </a:lnSpc>
              <a:spcBef>
                <a:spcPts val="0"/>
              </a:spcBef>
              <a:spcAft>
                <a:spcPts val="0"/>
              </a:spcAft>
              <a:buSzPts val="3700"/>
              <a:buFont typeface="Quattrocento Sans"/>
              <a:buChar char="❖"/>
            </a:pPr>
            <a:r>
              <a:rPr lang="en-US" sz="3700">
                <a:highlight>
                  <a:srgbClr val="FFFFFF"/>
                </a:highlight>
              </a:rPr>
              <a:t>Chuẩn bị các tài liệu test requirement, test case và các thông số test khác để phân tích các kết quả test. </a:t>
            </a:r>
            <a:endParaRPr sz="3700">
              <a:highlight>
                <a:srgbClr val="FFFFFF"/>
              </a:highlight>
            </a:endParaRPr>
          </a:p>
          <a:p>
            <a:pPr marL="742950" lvl="1" indent="-368300" algn="l" rtl="0">
              <a:lnSpc>
                <a:spcPct val="115000"/>
              </a:lnSpc>
              <a:spcBef>
                <a:spcPts val="0"/>
              </a:spcBef>
              <a:spcAft>
                <a:spcPts val="0"/>
              </a:spcAft>
              <a:buSzPts val="3700"/>
              <a:buFont typeface="Quattrocento Sans"/>
              <a:buChar char="❖"/>
            </a:pPr>
            <a:r>
              <a:rPr lang="en-US" sz="3700">
                <a:highlight>
                  <a:srgbClr val="FFFFFF"/>
                </a:highlight>
              </a:rPr>
              <a:t>Đánh giá rằng yêu các test requirement, các test case và các thông số kỹ thuật khác phản ánh yêu cầu và phù hợp để sử dụng. </a:t>
            </a:r>
            <a:endParaRPr sz="3700">
              <a:highlight>
                <a:srgbClr val="FFFFFF"/>
              </a:highlight>
            </a:endParaRPr>
          </a:p>
          <a:p>
            <a:pPr marL="742950" lvl="1" indent="-368300" algn="l" rtl="0">
              <a:lnSpc>
                <a:spcPct val="115000"/>
              </a:lnSpc>
              <a:spcBef>
                <a:spcPts val="0"/>
              </a:spcBef>
              <a:spcAft>
                <a:spcPts val="0"/>
              </a:spcAft>
              <a:buSzPts val="3700"/>
              <a:buFont typeface="Quattrocento Sans"/>
              <a:buChar char="❖"/>
            </a:pPr>
            <a:r>
              <a:rPr lang="en-US" sz="3700">
                <a:highlight>
                  <a:srgbClr val="FFFFFF"/>
                </a:highlight>
              </a:rPr>
              <a:t>Test các giá trị biên, ngưỡng hệ thống và các chức năng.</a:t>
            </a:r>
            <a:endParaRPr sz="3700">
              <a:highlight>
                <a:srgbClr val="FFFFFF"/>
              </a:highlight>
            </a:endParaRPr>
          </a:p>
        </p:txBody>
      </p:sp>
      <p:sp>
        <p:nvSpPr>
          <p:cNvPr id="259" name="Google Shape;259;g1139dc7c644_0_59"/>
          <p:cNvSpPr txBox="1">
            <a:spLocks noGrp="1"/>
          </p:cNvSpPr>
          <p:nvPr>
            <p:ph type="body" idx="1"/>
          </p:nvPr>
        </p:nvSpPr>
        <p:spPr>
          <a:xfrm>
            <a:off x="609600" y="920050"/>
            <a:ext cx="10972800" cy="7017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solidFill>
                  <a:srgbClr val="333333"/>
                </a:solidFill>
                <a:highlight>
                  <a:schemeClr val="lt1"/>
                </a:highlight>
              </a:rPr>
              <a:t>Các hoạt động Validation</a:t>
            </a:r>
            <a:endParaRPr sz="4000"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58">
                                            <p:txEl>
                                              <p:pRg st="0" end="0"/>
                                            </p:txEl>
                                          </p:spTgt>
                                        </p:tgtEl>
                                        <p:attrNameLst>
                                          <p:attrName>style.visibility</p:attrName>
                                        </p:attrNameLst>
                                      </p:cBhvr>
                                      <p:to>
                                        <p:strVal val="visible"/>
                                      </p:to>
                                    </p:set>
                                    <p:anim calcmode="lin" valueType="num">
                                      <p:cBhvr additive="base">
                                        <p:cTn id="7" dur="1000"/>
                                        <p:tgtEl>
                                          <p:spTgt spid="258">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58">
                                            <p:txEl>
                                              <p:pRg st="1" end="1"/>
                                            </p:txEl>
                                          </p:spTgt>
                                        </p:tgtEl>
                                        <p:attrNameLst>
                                          <p:attrName>style.visibility</p:attrName>
                                        </p:attrNameLst>
                                      </p:cBhvr>
                                      <p:to>
                                        <p:strVal val="visible"/>
                                      </p:to>
                                    </p:set>
                                    <p:anim calcmode="lin" valueType="num">
                                      <p:cBhvr additive="base">
                                        <p:cTn id="12" dur="1000"/>
                                        <p:tgtEl>
                                          <p:spTgt spid="258">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58">
                                            <p:txEl>
                                              <p:pRg st="2" end="2"/>
                                            </p:txEl>
                                          </p:spTgt>
                                        </p:tgtEl>
                                        <p:attrNameLst>
                                          <p:attrName>style.visibility</p:attrName>
                                        </p:attrNameLst>
                                      </p:cBhvr>
                                      <p:to>
                                        <p:strVal val="visible"/>
                                      </p:to>
                                    </p:set>
                                    <p:anim calcmode="lin" valueType="num">
                                      <p:cBhvr additive="base">
                                        <p:cTn id="17" dur="1000"/>
                                        <p:tgtEl>
                                          <p:spTgt spid="258">
                                            <p:txEl>
                                              <p:pRg st="2" end="2"/>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3"/>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Nội dung</a:t>
            </a:r>
            <a:endParaRPr/>
          </a:p>
        </p:txBody>
      </p:sp>
      <p:pic>
        <p:nvPicPr>
          <p:cNvPr id="118" name="Google Shape;118;p3" descr="D:\Pictures\PNG\present.png"/>
          <p:cNvPicPr preferRelativeResize="0"/>
          <p:nvPr/>
        </p:nvPicPr>
        <p:blipFill rotWithShape="1">
          <a:blip r:embed="rId3">
            <a:alphaModFix/>
          </a:blip>
          <a:srcRect/>
          <a:stretch/>
        </p:blipFill>
        <p:spPr>
          <a:xfrm flipH="1">
            <a:off x="9268820" y="1017269"/>
            <a:ext cx="2313580" cy="5356861"/>
          </a:xfrm>
          <a:prstGeom prst="rect">
            <a:avLst/>
          </a:prstGeom>
          <a:noFill/>
          <a:ln>
            <a:noFill/>
          </a:ln>
        </p:spPr>
      </p:pic>
      <p:sp>
        <p:nvSpPr>
          <p:cNvPr id="119" name="Google Shape;119;p3"/>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0" name="Google Shape;120;p3"/>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latin typeface="Calibri"/>
              <a:ea typeface="Calibri"/>
              <a:cs typeface="Calibri"/>
              <a:sym typeface="Calibri"/>
            </a:endParaRPr>
          </a:p>
        </p:txBody>
      </p:sp>
      <p:sp>
        <p:nvSpPr>
          <p:cNvPr id="121" name="Google Shape;121;p3"/>
          <p:cNvSpPr txBox="1"/>
          <p:nvPr/>
        </p:nvSpPr>
        <p:spPr>
          <a:xfrm>
            <a:off x="894600" y="2067600"/>
            <a:ext cx="8437200" cy="3933900"/>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rgbClr val="000000"/>
              </a:buClr>
              <a:buSzPts val="3000"/>
              <a:buFont typeface="Arial"/>
              <a:buChar char="•"/>
            </a:pPr>
            <a:r>
              <a:rPr lang="en-US" sz="3000">
                <a:latin typeface="Calibri"/>
                <a:ea typeface="Calibri"/>
                <a:cs typeface="Calibri"/>
                <a:sym typeface="Calibri"/>
              </a:rPr>
              <a:t>Tại sao phải kiểm thử phần mềm </a:t>
            </a:r>
            <a:r>
              <a:rPr lang="en-US" sz="3000" b="0" i="0" u="none" strike="noStrike" cap="none">
                <a:solidFill>
                  <a:srgbClr val="000000"/>
                </a:solidFill>
                <a:latin typeface="Calibri"/>
                <a:ea typeface="Calibri"/>
                <a:cs typeface="Calibri"/>
                <a:sym typeface="Calibri"/>
              </a:rPr>
              <a:t>?</a:t>
            </a:r>
            <a:endParaRPr/>
          </a:p>
          <a:p>
            <a:pPr marL="342900" marR="0" lvl="0" indent="-342900" algn="l" rtl="0">
              <a:spcBef>
                <a:spcPts val="0"/>
              </a:spcBef>
              <a:spcAft>
                <a:spcPts val="0"/>
              </a:spcAft>
              <a:buClr>
                <a:srgbClr val="000000"/>
              </a:buClr>
              <a:buSzPts val="3000"/>
              <a:buFont typeface="Arial"/>
              <a:buChar char="•"/>
            </a:pPr>
            <a:r>
              <a:rPr lang="en-US" sz="3000">
                <a:latin typeface="Calibri"/>
                <a:ea typeface="Calibri"/>
                <a:cs typeface="Calibri"/>
                <a:sym typeface="Calibri"/>
              </a:rPr>
              <a:t>Kiểm thử phần mềm(Testing) là gì ?</a:t>
            </a:r>
            <a:endParaRPr sz="3000">
              <a:latin typeface="Calibri"/>
              <a:ea typeface="Calibri"/>
              <a:cs typeface="Calibri"/>
              <a:sym typeface="Calibri"/>
            </a:endParaRPr>
          </a:p>
          <a:p>
            <a:pPr marL="342900" marR="0" lvl="0" indent="-342900" algn="l" rtl="0">
              <a:spcBef>
                <a:spcPts val="0"/>
              </a:spcBef>
              <a:spcAft>
                <a:spcPts val="0"/>
              </a:spcAft>
              <a:buSzPts val="3000"/>
              <a:buFont typeface="Calibri"/>
              <a:buChar char="•"/>
            </a:pPr>
            <a:r>
              <a:rPr lang="en-US" sz="3000">
                <a:latin typeface="Calibri"/>
                <a:ea typeface="Calibri"/>
                <a:cs typeface="Calibri"/>
                <a:sym typeface="Calibri"/>
              </a:rPr>
              <a:t>Phân biệt giữa kiểm soát và đảm bảo chất lượng</a:t>
            </a:r>
            <a:endParaRPr sz="3000">
              <a:latin typeface="Calibri"/>
              <a:ea typeface="Calibri"/>
              <a:cs typeface="Calibri"/>
              <a:sym typeface="Calibri"/>
            </a:endParaRPr>
          </a:p>
          <a:p>
            <a:pPr marL="342900" marR="0" lvl="0" indent="-342900" algn="l" rtl="0">
              <a:spcBef>
                <a:spcPts val="0"/>
              </a:spcBef>
              <a:spcAft>
                <a:spcPts val="0"/>
              </a:spcAft>
              <a:buSzPts val="3000"/>
              <a:buFont typeface="Calibri"/>
              <a:buChar char="•"/>
            </a:pPr>
            <a:r>
              <a:rPr lang="en-US" sz="3000">
                <a:latin typeface="Calibri"/>
                <a:ea typeface="Calibri"/>
                <a:cs typeface="Calibri"/>
                <a:sym typeface="Calibri"/>
              </a:rPr>
              <a:t>Phân biệt Kiểm thử(Testing) và Gỡ lỗi(Debugging)</a:t>
            </a:r>
            <a:endParaRPr sz="3000">
              <a:latin typeface="Calibri"/>
              <a:ea typeface="Calibri"/>
              <a:cs typeface="Calibri"/>
              <a:sym typeface="Calibri"/>
            </a:endParaRPr>
          </a:p>
          <a:p>
            <a:pPr marL="342900" marR="0" lvl="0" indent="-342900" algn="l" rtl="0">
              <a:spcBef>
                <a:spcPts val="0"/>
              </a:spcBef>
              <a:spcAft>
                <a:spcPts val="0"/>
              </a:spcAft>
              <a:buSzPts val="3000"/>
              <a:buFont typeface="Calibri"/>
              <a:buChar char="•"/>
            </a:pPr>
            <a:r>
              <a:rPr lang="en-US" sz="3000">
                <a:latin typeface="Calibri"/>
                <a:ea typeface="Calibri"/>
                <a:cs typeface="Calibri"/>
                <a:sym typeface="Calibri"/>
              </a:rPr>
              <a:t>Phân biệt Xác minh(Verification) và Xác nhận(Validation)</a:t>
            </a:r>
            <a:endParaRPr sz="3000">
              <a:latin typeface="Calibri"/>
              <a:ea typeface="Calibri"/>
              <a:cs typeface="Calibri"/>
              <a:sym typeface="Calibri"/>
            </a:endParaRPr>
          </a:p>
          <a:p>
            <a:pPr marL="342900" marR="0" lvl="0" indent="-342900" algn="l" rtl="0">
              <a:spcBef>
                <a:spcPts val="0"/>
              </a:spcBef>
              <a:spcAft>
                <a:spcPts val="0"/>
              </a:spcAft>
              <a:buSzPts val="3000"/>
              <a:buFont typeface="Calibri"/>
              <a:buChar char="•"/>
            </a:pPr>
            <a:r>
              <a:rPr lang="en-US" sz="3000">
                <a:latin typeface="Calibri"/>
                <a:ea typeface="Calibri"/>
                <a:cs typeface="Calibri"/>
                <a:sym typeface="Calibri"/>
              </a:rPr>
              <a:t>Phân biệt Bug, Error,Fault, Failure</a:t>
            </a:r>
            <a:endParaRPr sz="3000">
              <a:latin typeface="Calibri"/>
              <a:ea typeface="Calibri"/>
              <a:cs typeface="Calibri"/>
              <a:sym typeface="Calibri"/>
            </a:endParaRPr>
          </a:p>
        </p:txBody>
      </p:sp>
      <p:sp>
        <p:nvSpPr>
          <p:cNvPr id="122" name="Google Shape;122;p3"/>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a:buNone/>
            </a:pPr>
            <a:r>
              <a:rPr lang="en-US" sz="2800" b="1" i="0" u="none" strike="noStrike" cap="none">
                <a:solidFill>
                  <a:srgbClr val="F79646"/>
                </a:solidFill>
                <a:latin typeface="Quattrocento Sans"/>
                <a:ea typeface="Quattrocento Sans"/>
                <a:cs typeface="Quattrocento Sans"/>
                <a:sym typeface="Quattrocento Sans"/>
              </a:rPr>
              <a:t>Nội dung bài học</a:t>
            </a:r>
            <a:endParaRPr sz="2800" b="1" i="0" u="none" strike="noStrike" cap="none">
              <a:solidFill>
                <a:srgbClr val="F79646"/>
              </a:solidFill>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gf3b862fd7f_0_1"/>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Phân biệt verification và validation</a:t>
            </a:r>
            <a:endParaRPr/>
          </a:p>
        </p:txBody>
      </p:sp>
      <p:sp>
        <p:nvSpPr>
          <p:cNvPr id="265" name="Google Shape;265;gf3b862fd7f_0_1"/>
          <p:cNvSpPr txBox="1">
            <a:spLocks noGrp="1"/>
          </p:cNvSpPr>
          <p:nvPr>
            <p:ph type="body" idx="1"/>
          </p:nvPr>
        </p:nvSpPr>
        <p:spPr>
          <a:xfrm>
            <a:off x="599375" y="809150"/>
            <a:ext cx="10983000" cy="5352900"/>
          </a:xfrm>
          <a:prstGeom prst="rect">
            <a:avLst/>
          </a:prstGeom>
          <a:noFill/>
          <a:ln>
            <a:noFill/>
          </a:ln>
        </p:spPr>
        <p:txBody>
          <a:bodyPr spcFirstLastPara="1" wrap="square" lIns="91425" tIns="45700" rIns="91425" bIns="45700" anchor="t" anchorCtr="0">
            <a:noAutofit/>
          </a:bodyPr>
          <a:lstStyle/>
          <a:p>
            <a:pPr marL="742950" lvl="1" indent="-368300" algn="l" rtl="0">
              <a:lnSpc>
                <a:spcPct val="115000"/>
              </a:lnSpc>
              <a:spcBef>
                <a:spcPts val="0"/>
              </a:spcBef>
              <a:spcAft>
                <a:spcPts val="0"/>
              </a:spcAft>
              <a:buSzPts val="3700"/>
              <a:buFont typeface="Quattrocento Sans"/>
              <a:buChar char="❖"/>
            </a:pPr>
            <a:r>
              <a:rPr lang="en-US" sz="3700">
                <a:highlight>
                  <a:srgbClr val="FFFFFF"/>
                </a:highlight>
              </a:rPr>
              <a:t>Test các thông báo lỗi và trong trường hợp có bất kỳ lỗi nào, ứng dụng sẽ kết thúc.</a:t>
            </a:r>
            <a:endParaRPr sz="3700">
              <a:highlight>
                <a:srgbClr val="FFFFFF"/>
              </a:highlight>
            </a:endParaRPr>
          </a:p>
          <a:p>
            <a:pPr marL="742950" lvl="1" indent="-368300" algn="l" rtl="0">
              <a:lnSpc>
                <a:spcPct val="115000"/>
              </a:lnSpc>
              <a:spcBef>
                <a:spcPts val="0"/>
              </a:spcBef>
              <a:spcAft>
                <a:spcPts val="0"/>
              </a:spcAft>
              <a:buSzPts val="3700"/>
              <a:buFont typeface="Quattrocento Sans"/>
              <a:buChar char="❖"/>
            </a:pPr>
            <a:r>
              <a:rPr lang="en-US" sz="3700">
                <a:highlight>
                  <a:srgbClr val="FFFFFF"/>
                </a:highlight>
              </a:rPr>
              <a:t> Kiểm tra xem phần mềm có đáp ứng các yêu cầu nghiệp vụ và phù hợp để sử dụng hay không.</a:t>
            </a:r>
            <a:endParaRPr sz="3700">
              <a:highlight>
                <a:srgbClr val="FFFFFF"/>
              </a:high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65">
                                            <p:txEl>
                                              <p:pRg st="0" end="0"/>
                                            </p:txEl>
                                          </p:spTgt>
                                        </p:tgtEl>
                                        <p:attrNameLst>
                                          <p:attrName>style.visibility</p:attrName>
                                        </p:attrNameLst>
                                      </p:cBhvr>
                                      <p:to>
                                        <p:strVal val="visible"/>
                                      </p:to>
                                    </p:set>
                                    <p:anim calcmode="lin" valueType="num">
                                      <p:cBhvr additive="base">
                                        <p:cTn id="7" dur="1000"/>
                                        <p:tgtEl>
                                          <p:spTgt spid="265">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65">
                                            <p:txEl>
                                              <p:pRg st="1" end="1"/>
                                            </p:txEl>
                                          </p:spTgt>
                                        </p:tgtEl>
                                        <p:attrNameLst>
                                          <p:attrName>style.visibility</p:attrName>
                                        </p:attrNameLst>
                                      </p:cBhvr>
                                      <p:to>
                                        <p:strVal val="visible"/>
                                      </p:to>
                                    </p:set>
                                    <p:anim calcmode="lin" valueType="num">
                                      <p:cBhvr additive="base">
                                        <p:cTn id="12" dur="1000"/>
                                        <p:tgtEl>
                                          <p:spTgt spid="265">
                                            <p:txEl>
                                              <p:pRg st="1" end="1"/>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g1139dc7c644_1_35"/>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Phân biệt verification và validation</a:t>
            </a:r>
            <a:endParaRPr/>
          </a:p>
        </p:txBody>
      </p:sp>
      <p:sp>
        <p:nvSpPr>
          <p:cNvPr id="271" name="Google Shape;271;g1139dc7c644_1_35"/>
          <p:cNvSpPr txBox="1">
            <a:spLocks noGrp="1"/>
          </p:cNvSpPr>
          <p:nvPr>
            <p:ph type="body" idx="1"/>
          </p:nvPr>
        </p:nvSpPr>
        <p:spPr>
          <a:xfrm>
            <a:off x="568200" y="900475"/>
            <a:ext cx="11223600" cy="5710200"/>
          </a:xfrm>
          <a:prstGeom prst="rect">
            <a:avLst/>
          </a:prstGeom>
          <a:noFill/>
          <a:ln>
            <a:noFill/>
          </a:ln>
        </p:spPr>
        <p:txBody>
          <a:bodyPr spcFirstLastPara="1" wrap="square" lIns="91425" tIns="45700" rIns="91425" bIns="45700" anchor="t" anchorCtr="0">
            <a:noAutofit/>
          </a:bodyPr>
          <a:lstStyle/>
          <a:p>
            <a:pPr marL="742950" lvl="1" indent="-374650" algn="l" rtl="0">
              <a:lnSpc>
                <a:spcPct val="115000"/>
              </a:lnSpc>
              <a:spcBef>
                <a:spcPts val="0"/>
              </a:spcBef>
              <a:spcAft>
                <a:spcPts val="0"/>
              </a:spcAft>
              <a:buSzPts val="3800"/>
              <a:buFont typeface="Quattrocento Sans"/>
              <a:buChar char="❖"/>
            </a:pPr>
            <a:r>
              <a:rPr lang="en-US" sz="3800">
                <a:highlight>
                  <a:srgbClr val="FFFFFF"/>
                </a:highlight>
              </a:rPr>
              <a:t>Ví dụ về Validation và Verification</a:t>
            </a:r>
            <a:endParaRPr sz="3800">
              <a:highlight>
                <a:srgbClr val="FFFFFF"/>
              </a:highlight>
            </a:endParaRPr>
          </a:p>
          <a:p>
            <a:pPr marL="0" lvl="0" indent="0" algn="l" rtl="0">
              <a:spcBef>
                <a:spcPts val="560"/>
              </a:spcBef>
              <a:spcAft>
                <a:spcPts val="0"/>
              </a:spcAft>
              <a:buNone/>
            </a:pPr>
            <a:r>
              <a:rPr lang="en-US" sz="3600"/>
              <a:t>Công ty XY sản xuất nước quả cô đặc và phải đảm bảo độ Brix sau quá trình cô đặc phải đạt 70% (yêu cầu khách hàng). Lúc này team R&amp;D sẽ nghiên cứu và xây dựng quy trình cô đặc sản phẩm ở 135 độ C, trong vòng 18 phút để đạt được độ Brix 70%. Đây chính là Validation. Còn việc đảm bảo khi vận hành quy trình cô đặc thực hiện đúng thông số công nghệ nêu trên và có bằng chứng chứng minh cho sự thực thi này gọi là Verification.</a:t>
            </a:r>
            <a:endParaRPr sz="3600">
              <a:solidFill>
                <a:srgbClr val="292929"/>
              </a:solidFill>
              <a:highlight>
                <a:srgbClr val="FFFFFF"/>
              </a:high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71">
                                            <p:txEl>
                                              <p:pRg st="0" end="0"/>
                                            </p:txEl>
                                          </p:spTgt>
                                        </p:tgtEl>
                                        <p:attrNameLst>
                                          <p:attrName>style.visibility</p:attrName>
                                        </p:attrNameLst>
                                      </p:cBhvr>
                                      <p:to>
                                        <p:strVal val="visible"/>
                                      </p:to>
                                    </p:set>
                                    <p:anim calcmode="lin" valueType="num">
                                      <p:cBhvr additive="base">
                                        <p:cTn id="7" dur="1000"/>
                                        <p:tgtEl>
                                          <p:spTgt spid="271">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71">
                                            <p:txEl>
                                              <p:pRg st="1" end="1"/>
                                            </p:txEl>
                                          </p:spTgt>
                                        </p:tgtEl>
                                        <p:attrNameLst>
                                          <p:attrName>style.visibility</p:attrName>
                                        </p:attrNameLst>
                                      </p:cBhvr>
                                      <p:to>
                                        <p:strVal val="visible"/>
                                      </p:to>
                                    </p:set>
                                    <p:anim calcmode="lin" valueType="num">
                                      <p:cBhvr additive="base">
                                        <p:cTn id="12" dur="1000"/>
                                        <p:tgtEl>
                                          <p:spTgt spid="271">
                                            <p:txEl>
                                              <p:pRg st="1" end="1"/>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g11d814b8ba1_0_1"/>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phân biệt bug, error, fault, failure</a:t>
            </a:r>
            <a:endParaRPr/>
          </a:p>
        </p:txBody>
      </p:sp>
      <p:sp>
        <p:nvSpPr>
          <p:cNvPr id="277" name="Google Shape;277;g11d814b8ba1_0_1"/>
          <p:cNvSpPr txBox="1">
            <a:spLocks noGrp="1"/>
          </p:cNvSpPr>
          <p:nvPr>
            <p:ph type="body" idx="1"/>
          </p:nvPr>
        </p:nvSpPr>
        <p:spPr>
          <a:xfrm>
            <a:off x="609600" y="1505200"/>
            <a:ext cx="11170800" cy="5225100"/>
          </a:xfrm>
          <a:prstGeom prst="rect">
            <a:avLst/>
          </a:prstGeom>
          <a:noFill/>
          <a:ln>
            <a:noFill/>
          </a:ln>
        </p:spPr>
        <p:txBody>
          <a:bodyPr spcFirstLastPara="1" wrap="square" lIns="91425" tIns="45700" rIns="91425" bIns="45700" anchor="t" anchorCtr="0">
            <a:noAutofit/>
          </a:bodyPr>
          <a:lstStyle/>
          <a:p>
            <a:pPr marL="742950" lvl="1" indent="-361950" algn="l" rtl="0">
              <a:lnSpc>
                <a:spcPct val="115000"/>
              </a:lnSpc>
              <a:spcBef>
                <a:spcPts val="0"/>
              </a:spcBef>
              <a:spcAft>
                <a:spcPts val="0"/>
              </a:spcAft>
              <a:buSzPts val="3600"/>
              <a:buFont typeface="Quattrocento Sans"/>
              <a:buChar char="❖"/>
            </a:pPr>
            <a:r>
              <a:rPr lang="en-US" sz="3600">
                <a:highlight>
                  <a:srgbClr val="FFFFFF"/>
                </a:highlight>
              </a:rPr>
              <a:t>Bug: </a:t>
            </a:r>
            <a:r>
              <a:rPr lang="en-US" sz="3600"/>
              <a:t>Là một khiếm khuyết trong một thành phần hoặc hệ thống mà nó có thể làm cho thành phần hoặc hệ thống này không thực hiện đúng chức năng yêu cầu của nó, ví dụ như thông báo sai hoặc định nghĩa dữ liệu không đúng.</a:t>
            </a:r>
            <a:endParaRPr sz="3600"/>
          </a:p>
          <a:p>
            <a:pPr marL="1371600" lvl="2" indent="-457200" algn="l" rtl="0">
              <a:spcBef>
                <a:spcPts val="0"/>
              </a:spcBef>
              <a:spcAft>
                <a:spcPts val="0"/>
              </a:spcAft>
              <a:buClr>
                <a:srgbClr val="FF5A33"/>
              </a:buClr>
              <a:buSzPts val="3600"/>
              <a:buFont typeface="Quattrocento Sans"/>
              <a:buChar char="➢"/>
            </a:pPr>
            <a:r>
              <a:rPr lang="en-US" sz="3600">
                <a:solidFill>
                  <a:srgbClr val="1B1B1B"/>
                </a:solidFill>
                <a:highlight>
                  <a:srgbClr val="FFFFFF"/>
                </a:highlight>
              </a:rPr>
              <a:t>Một bug, nếu gặp phải trong quá trình hệ thống hoạt động, có thể gây ra failure trong thành phần hoặc hệ thống đó.</a:t>
            </a:r>
            <a:endParaRPr sz="3600">
              <a:highlight>
                <a:srgbClr val="FFFFFF"/>
              </a:highlight>
            </a:endParaRPr>
          </a:p>
        </p:txBody>
      </p:sp>
      <p:sp>
        <p:nvSpPr>
          <p:cNvPr id="278" name="Google Shape;278;g11d814b8ba1_0_1"/>
          <p:cNvSpPr txBox="1">
            <a:spLocks noGrp="1"/>
          </p:cNvSpPr>
          <p:nvPr>
            <p:ph type="body" idx="1"/>
          </p:nvPr>
        </p:nvSpPr>
        <p:spPr>
          <a:xfrm>
            <a:off x="609600" y="920050"/>
            <a:ext cx="10972800" cy="7017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t>Phân biệt Bug, Error, Fault, Failure</a:t>
            </a:r>
            <a:endParaRPr sz="4000"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77">
                                            <p:txEl>
                                              <p:pRg st="0" end="0"/>
                                            </p:txEl>
                                          </p:spTgt>
                                        </p:tgtEl>
                                        <p:attrNameLst>
                                          <p:attrName>style.visibility</p:attrName>
                                        </p:attrNameLst>
                                      </p:cBhvr>
                                      <p:to>
                                        <p:strVal val="visible"/>
                                      </p:to>
                                    </p:set>
                                    <p:anim calcmode="lin" valueType="num">
                                      <p:cBhvr additive="base">
                                        <p:cTn id="7" dur="1000"/>
                                        <p:tgtEl>
                                          <p:spTgt spid="277">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77">
                                            <p:txEl>
                                              <p:pRg st="1" end="1"/>
                                            </p:txEl>
                                          </p:spTgt>
                                        </p:tgtEl>
                                        <p:attrNameLst>
                                          <p:attrName>style.visibility</p:attrName>
                                        </p:attrNameLst>
                                      </p:cBhvr>
                                      <p:to>
                                        <p:strVal val="visible"/>
                                      </p:to>
                                    </p:set>
                                    <p:anim calcmode="lin" valueType="num">
                                      <p:cBhvr additive="base">
                                        <p:cTn id="12" dur="1000"/>
                                        <p:tgtEl>
                                          <p:spTgt spid="277">
                                            <p:txEl>
                                              <p:pRg st="1" end="1"/>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g1139dc7c644_1_1"/>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phân biệt bug, error, fault, failure</a:t>
            </a:r>
            <a:endParaRPr/>
          </a:p>
        </p:txBody>
      </p:sp>
      <p:sp>
        <p:nvSpPr>
          <p:cNvPr id="284" name="Google Shape;284;g1139dc7c644_1_1"/>
          <p:cNvSpPr txBox="1">
            <a:spLocks noGrp="1"/>
          </p:cNvSpPr>
          <p:nvPr>
            <p:ph type="body" idx="1"/>
          </p:nvPr>
        </p:nvSpPr>
        <p:spPr>
          <a:xfrm>
            <a:off x="560450" y="896025"/>
            <a:ext cx="11022000" cy="5863800"/>
          </a:xfrm>
          <a:prstGeom prst="rect">
            <a:avLst/>
          </a:prstGeom>
          <a:noFill/>
          <a:ln>
            <a:noFill/>
          </a:ln>
        </p:spPr>
        <p:txBody>
          <a:bodyPr spcFirstLastPara="1" wrap="square" lIns="91425" tIns="45700" rIns="91425" bIns="45700" anchor="t" anchorCtr="0">
            <a:noAutofit/>
          </a:bodyPr>
          <a:lstStyle/>
          <a:p>
            <a:pPr marL="742950" lvl="1" indent="-361950" algn="l" rtl="0">
              <a:lnSpc>
                <a:spcPct val="115000"/>
              </a:lnSpc>
              <a:spcBef>
                <a:spcPts val="0"/>
              </a:spcBef>
              <a:spcAft>
                <a:spcPts val="0"/>
              </a:spcAft>
              <a:buSzPts val="3600"/>
              <a:buChar char="❖"/>
            </a:pPr>
            <a:r>
              <a:rPr lang="en-US" sz="3600"/>
              <a:t>Error: Là hành động của con người dẫn đến kết quả sai.</a:t>
            </a:r>
            <a:endParaRPr sz="3600"/>
          </a:p>
          <a:p>
            <a:pPr marL="742950" lvl="1" indent="-361950" algn="l" rtl="0">
              <a:lnSpc>
                <a:spcPct val="115000"/>
              </a:lnSpc>
              <a:spcBef>
                <a:spcPts val="0"/>
              </a:spcBef>
              <a:spcAft>
                <a:spcPts val="0"/>
              </a:spcAft>
              <a:buSzPts val="3600"/>
              <a:buChar char="❖"/>
            </a:pPr>
            <a:r>
              <a:rPr lang="en-US" sz="3600"/>
              <a:t>Fault: </a:t>
            </a:r>
            <a:r>
              <a:rPr lang="en-US" sz="3600">
                <a:highlight>
                  <a:srgbClr val="FFFFFF"/>
                </a:highlight>
              </a:rPr>
              <a:t>Lỗi xảy ra thực hiện các step, process, hoặc chuẩn bị dữ liệu.</a:t>
            </a:r>
            <a:endParaRPr sz="3600">
              <a:highlight>
                <a:srgbClr val="FFFFFF"/>
              </a:highlight>
            </a:endParaRPr>
          </a:p>
          <a:p>
            <a:pPr marL="914400" lvl="0" indent="0" algn="l" rtl="0">
              <a:lnSpc>
                <a:spcPct val="115000"/>
              </a:lnSpc>
              <a:spcBef>
                <a:spcPts val="0"/>
              </a:spcBef>
              <a:spcAft>
                <a:spcPts val="0"/>
              </a:spcAft>
              <a:buNone/>
            </a:pPr>
            <a:r>
              <a:rPr lang="en-US" sz="3600">
                <a:highlight>
                  <a:srgbClr val="FFFFFF"/>
                </a:highlight>
              </a:rPr>
              <a:t>Ví dụ: khi bạn test API, bạn muốn login thành công vào 1 app thì sẽ luôn có 1 token được trả về từ server.</a:t>
            </a:r>
            <a:endParaRPr sz="3600">
              <a:highlight>
                <a:srgbClr val="FFFFFF"/>
              </a:highlight>
            </a:endParaRPr>
          </a:p>
          <a:p>
            <a:pPr marL="1828800" lvl="0" indent="-457200" algn="l" rtl="0">
              <a:lnSpc>
                <a:spcPct val="115000"/>
              </a:lnSpc>
              <a:spcBef>
                <a:spcPts val="0"/>
              </a:spcBef>
              <a:spcAft>
                <a:spcPts val="0"/>
              </a:spcAft>
              <a:buSzPts val="3600"/>
              <a:buChar char="➢"/>
            </a:pPr>
            <a:r>
              <a:rPr lang="en-US" sz="3600">
                <a:highlight>
                  <a:srgbClr val="FFFFFF"/>
                </a:highlight>
              </a:rPr>
              <a:t>Fault =&gt; Server không có token trả về, và bạn vẫn login thành công.</a:t>
            </a:r>
            <a:endParaRPr sz="3600">
              <a:highlight>
                <a:srgbClr val="FFFFFF"/>
              </a:high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84">
                                            <p:txEl>
                                              <p:pRg st="0" end="0"/>
                                            </p:txEl>
                                          </p:spTgt>
                                        </p:tgtEl>
                                        <p:attrNameLst>
                                          <p:attrName>style.visibility</p:attrName>
                                        </p:attrNameLst>
                                      </p:cBhvr>
                                      <p:to>
                                        <p:strVal val="visible"/>
                                      </p:to>
                                    </p:set>
                                    <p:anim calcmode="lin" valueType="num">
                                      <p:cBhvr additive="base">
                                        <p:cTn id="7" dur="1000"/>
                                        <p:tgtEl>
                                          <p:spTgt spid="284">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84">
                                            <p:txEl>
                                              <p:pRg st="1" end="1"/>
                                            </p:txEl>
                                          </p:spTgt>
                                        </p:tgtEl>
                                        <p:attrNameLst>
                                          <p:attrName>style.visibility</p:attrName>
                                        </p:attrNameLst>
                                      </p:cBhvr>
                                      <p:to>
                                        <p:strVal val="visible"/>
                                      </p:to>
                                    </p:set>
                                    <p:anim calcmode="lin" valueType="num">
                                      <p:cBhvr additive="base">
                                        <p:cTn id="12" dur="1000"/>
                                        <p:tgtEl>
                                          <p:spTgt spid="284">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84">
                                            <p:txEl>
                                              <p:pRg st="2" end="2"/>
                                            </p:txEl>
                                          </p:spTgt>
                                        </p:tgtEl>
                                        <p:attrNameLst>
                                          <p:attrName>style.visibility</p:attrName>
                                        </p:attrNameLst>
                                      </p:cBhvr>
                                      <p:to>
                                        <p:strVal val="visible"/>
                                      </p:to>
                                    </p:set>
                                    <p:anim calcmode="lin" valueType="num">
                                      <p:cBhvr additive="base">
                                        <p:cTn id="17" dur="1000"/>
                                        <p:tgtEl>
                                          <p:spTgt spid="284">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284">
                                            <p:txEl>
                                              <p:pRg st="3" end="3"/>
                                            </p:txEl>
                                          </p:spTgt>
                                        </p:tgtEl>
                                        <p:attrNameLst>
                                          <p:attrName>style.visibility</p:attrName>
                                        </p:attrNameLst>
                                      </p:cBhvr>
                                      <p:to>
                                        <p:strVal val="visible"/>
                                      </p:to>
                                    </p:set>
                                    <p:anim calcmode="lin" valueType="num">
                                      <p:cBhvr additive="base">
                                        <p:cTn id="22" dur="1000"/>
                                        <p:tgtEl>
                                          <p:spTgt spid="284">
                                            <p:txEl>
                                              <p:pRg st="3" end="3"/>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g11d814b8ba1_0_13"/>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phân biệt bug, error, fault, failure</a:t>
            </a:r>
            <a:endParaRPr/>
          </a:p>
        </p:txBody>
      </p:sp>
      <p:sp>
        <p:nvSpPr>
          <p:cNvPr id="290" name="Google Shape;290;g11d814b8ba1_0_13"/>
          <p:cNvSpPr txBox="1">
            <a:spLocks noGrp="1"/>
          </p:cNvSpPr>
          <p:nvPr>
            <p:ph type="body" idx="1"/>
          </p:nvPr>
        </p:nvSpPr>
        <p:spPr>
          <a:xfrm>
            <a:off x="560450" y="896025"/>
            <a:ext cx="11022000" cy="5863800"/>
          </a:xfrm>
          <a:prstGeom prst="rect">
            <a:avLst/>
          </a:prstGeom>
          <a:noFill/>
          <a:ln>
            <a:noFill/>
          </a:ln>
        </p:spPr>
        <p:txBody>
          <a:bodyPr spcFirstLastPara="1" wrap="square" lIns="91425" tIns="45700" rIns="91425" bIns="45700" anchor="t" anchorCtr="0">
            <a:noAutofit/>
          </a:bodyPr>
          <a:lstStyle/>
          <a:p>
            <a:pPr marL="742950" lvl="1" indent="-342900" algn="l" rtl="0">
              <a:lnSpc>
                <a:spcPct val="115000"/>
              </a:lnSpc>
              <a:spcBef>
                <a:spcPts val="0"/>
              </a:spcBef>
              <a:spcAft>
                <a:spcPts val="0"/>
              </a:spcAft>
              <a:buSzPts val="3300"/>
              <a:buChar char="❖"/>
            </a:pPr>
            <a:r>
              <a:rPr lang="en-US" sz="3300"/>
              <a:t>Failure: </a:t>
            </a:r>
            <a:r>
              <a:rPr lang="en-US" sz="3300">
                <a:highlight>
                  <a:srgbClr val="FFFFFF"/>
                </a:highlight>
              </a:rPr>
              <a:t>Lỗi khi có kết quả sai lệch so với yêu cầu đặc tả, là sự khác biệt giữa kết quả thực tế trên màn hình và kết quả mong đợi của một thành phần, hệ thống hoặc service nào đó.</a:t>
            </a:r>
            <a:endParaRPr sz="3300">
              <a:highlight>
                <a:srgbClr val="FFFFFF"/>
              </a:highlight>
            </a:endParaRPr>
          </a:p>
          <a:p>
            <a:pPr marL="742950" lvl="0" indent="171450" algn="l" rtl="0">
              <a:lnSpc>
                <a:spcPct val="115000"/>
              </a:lnSpc>
              <a:spcBef>
                <a:spcPts val="0"/>
              </a:spcBef>
              <a:spcAft>
                <a:spcPts val="0"/>
              </a:spcAft>
              <a:buNone/>
            </a:pPr>
            <a:r>
              <a:rPr lang="en-US" sz="3300">
                <a:highlight>
                  <a:srgbClr val="FFFFFF"/>
                </a:highlight>
              </a:rPr>
              <a:t>Ví dụ: khách hàng yêu cầu server có thể hoạt động tốt khi có 1000 user. Tuy nhiên trên thực tế server chỉ có thể hoạt động tốt khi có 900 user.</a:t>
            </a:r>
            <a:endParaRPr sz="3300">
              <a:highlight>
                <a:srgbClr val="FFFFFF"/>
              </a:highlight>
            </a:endParaRPr>
          </a:p>
          <a:p>
            <a:pPr marL="1828800" lvl="0" indent="-438150" algn="l" rtl="0">
              <a:lnSpc>
                <a:spcPct val="115000"/>
              </a:lnSpc>
              <a:spcBef>
                <a:spcPts val="0"/>
              </a:spcBef>
              <a:spcAft>
                <a:spcPts val="0"/>
              </a:spcAft>
              <a:buSzPts val="3300"/>
              <a:buChar char="➢"/>
            </a:pPr>
            <a:r>
              <a:rPr lang="en-US" sz="3300">
                <a:highlight>
                  <a:srgbClr val="FFFFFF"/>
                </a:highlight>
              </a:rPr>
              <a:t>Không phải 100% failure là do bug gây ra, trong quá trình test do cấu hình sai, test sai môi trường hoặc làm thiếu bước có thể dẫn đến failure.</a:t>
            </a:r>
            <a:endParaRPr sz="3300">
              <a:highlight>
                <a:srgbClr val="FFFFFF"/>
              </a:high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90">
                                            <p:txEl>
                                              <p:pRg st="0" end="0"/>
                                            </p:txEl>
                                          </p:spTgt>
                                        </p:tgtEl>
                                        <p:attrNameLst>
                                          <p:attrName>style.visibility</p:attrName>
                                        </p:attrNameLst>
                                      </p:cBhvr>
                                      <p:to>
                                        <p:strVal val="visible"/>
                                      </p:to>
                                    </p:set>
                                    <p:anim calcmode="lin" valueType="num">
                                      <p:cBhvr additive="base">
                                        <p:cTn id="7" dur="1000"/>
                                        <p:tgtEl>
                                          <p:spTgt spid="290">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90">
                                            <p:txEl>
                                              <p:pRg st="1" end="1"/>
                                            </p:txEl>
                                          </p:spTgt>
                                        </p:tgtEl>
                                        <p:attrNameLst>
                                          <p:attrName>style.visibility</p:attrName>
                                        </p:attrNameLst>
                                      </p:cBhvr>
                                      <p:to>
                                        <p:strVal val="visible"/>
                                      </p:to>
                                    </p:set>
                                    <p:anim calcmode="lin" valueType="num">
                                      <p:cBhvr additive="base">
                                        <p:cTn id="12" dur="1000"/>
                                        <p:tgtEl>
                                          <p:spTgt spid="290">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90">
                                            <p:txEl>
                                              <p:pRg st="2" end="2"/>
                                            </p:txEl>
                                          </p:spTgt>
                                        </p:tgtEl>
                                        <p:attrNameLst>
                                          <p:attrName>style.visibility</p:attrName>
                                        </p:attrNameLst>
                                      </p:cBhvr>
                                      <p:to>
                                        <p:strVal val="visible"/>
                                      </p:to>
                                    </p:set>
                                    <p:anim calcmode="lin" valueType="num">
                                      <p:cBhvr additive="base">
                                        <p:cTn id="17" dur="1000"/>
                                        <p:tgtEl>
                                          <p:spTgt spid="290">
                                            <p:txEl>
                                              <p:pRg st="2" end="2"/>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g1150b7d6a20_0_224"/>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Tóm tắt bài học</a:t>
            </a:r>
            <a:endParaRPr/>
          </a:p>
        </p:txBody>
      </p:sp>
      <p:sp>
        <p:nvSpPr>
          <p:cNvPr id="296" name="Google Shape;296;g1150b7d6a20_0_224"/>
          <p:cNvSpPr txBox="1">
            <a:spLocks noGrp="1"/>
          </p:cNvSpPr>
          <p:nvPr>
            <p:ph type="body" idx="1"/>
          </p:nvPr>
        </p:nvSpPr>
        <p:spPr>
          <a:xfrm>
            <a:off x="609600" y="1066800"/>
            <a:ext cx="10972800" cy="5257800"/>
          </a:xfrm>
          <a:prstGeom prst="rect">
            <a:avLst/>
          </a:prstGeom>
          <a:noFill/>
          <a:ln>
            <a:noFill/>
          </a:ln>
        </p:spPr>
        <p:txBody>
          <a:bodyPr spcFirstLastPara="1" wrap="square" lIns="91425" tIns="45700" rIns="91425" bIns="45700" anchor="t" anchorCtr="0">
            <a:normAutofit/>
          </a:bodyPr>
          <a:lstStyle/>
          <a:p>
            <a:pPr marL="177800" lvl="0" indent="0" algn="l" rtl="0">
              <a:spcBef>
                <a:spcPts val="0"/>
              </a:spcBef>
              <a:spcAft>
                <a:spcPts val="0"/>
              </a:spcAft>
              <a:buClr>
                <a:srgbClr val="FF5A33"/>
              </a:buClr>
              <a:buSzPts val="2800"/>
              <a:buFont typeface="Noto Sans Symbols"/>
              <a:buNone/>
            </a:pPr>
            <a:endParaRPr/>
          </a:p>
        </p:txBody>
      </p:sp>
      <p:sp>
        <p:nvSpPr>
          <p:cNvPr id="297" name="Google Shape;297;g1150b7d6a20_0_224"/>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8" name="Google Shape;298;g1150b7d6a20_0_224"/>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latin typeface="Calibri"/>
              <a:ea typeface="Calibri"/>
              <a:cs typeface="Calibri"/>
              <a:sym typeface="Calibri"/>
            </a:endParaRPr>
          </a:p>
        </p:txBody>
      </p:sp>
      <p:sp>
        <p:nvSpPr>
          <p:cNvPr id="299" name="Google Shape;299;g1150b7d6a20_0_224"/>
          <p:cNvSpPr txBox="1"/>
          <p:nvPr/>
        </p:nvSpPr>
        <p:spPr>
          <a:xfrm>
            <a:off x="894600" y="2067600"/>
            <a:ext cx="8437200" cy="4228200"/>
          </a:xfrm>
          <a:prstGeom prst="rect">
            <a:avLst/>
          </a:prstGeom>
          <a:noFill/>
          <a:ln>
            <a:noFill/>
          </a:ln>
        </p:spPr>
        <p:txBody>
          <a:bodyPr spcFirstLastPara="1" wrap="square" lIns="91425" tIns="45700" rIns="91425" bIns="45700" anchor="t" anchorCtr="0">
            <a:noAutofit/>
          </a:bodyPr>
          <a:lstStyle/>
          <a:p>
            <a:pPr marL="457200" lvl="0" indent="-419100" algn="l" rtl="0">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Tại sao phải kiểm thử phần mềm ?</a:t>
            </a:r>
            <a:endParaRPr>
              <a:solidFill>
                <a:schemeClr val="dk1"/>
              </a:solidFill>
              <a:latin typeface="Quattrocento Sans"/>
              <a:ea typeface="Quattrocento Sans"/>
              <a:cs typeface="Quattrocento Sans"/>
              <a:sym typeface="Quattrocento Sans"/>
            </a:endParaRPr>
          </a:p>
          <a:p>
            <a:pPr marL="457200" lvl="0" indent="-419100" algn="l" rtl="0">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Kiểm thử phần mềm(Testing) là gì ?</a:t>
            </a:r>
            <a:endParaRPr sz="3000">
              <a:solidFill>
                <a:schemeClr val="dk1"/>
              </a:solidFill>
              <a:latin typeface="Quattrocento Sans"/>
              <a:ea typeface="Quattrocento Sans"/>
              <a:cs typeface="Quattrocento Sans"/>
              <a:sym typeface="Quattrocento Sans"/>
            </a:endParaRPr>
          </a:p>
          <a:p>
            <a:pPr marL="457200" lvl="0" indent="-419100" algn="l" rtl="0">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Phân biệt giữa kiểm soát và đảm bảo chất lượng</a:t>
            </a:r>
            <a:endParaRPr sz="3000">
              <a:solidFill>
                <a:schemeClr val="dk1"/>
              </a:solidFill>
              <a:latin typeface="Quattrocento Sans"/>
              <a:ea typeface="Quattrocento Sans"/>
              <a:cs typeface="Quattrocento Sans"/>
              <a:sym typeface="Quattrocento Sans"/>
            </a:endParaRPr>
          </a:p>
          <a:p>
            <a:pPr marL="457200" lvl="0" indent="-419100" algn="l" rtl="0">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Phân biệt Kiểm thử(Testing) và Gỡ lỗi(Debugging)</a:t>
            </a:r>
            <a:endParaRPr sz="3000">
              <a:solidFill>
                <a:schemeClr val="dk1"/>
              </a:solidFill>
              <a:latin typeface="Quattrocento Sans"/>
              <a:ea typeface="Quattrocento Sans"/>
              <a:cs typeface="Quattrocento Sans"/>
              <a:sym typeface="Quattrocento Sans"/>
            </a:endParaRPr>
          </a:p>
          <a:p>
            <a:pPr marL="457200" lvl="0" indent="-419100" algn="l" rtl="0">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Phân biệt Xác minh(Verification) và Xác nhận(Validation)</a:t>
            </a:r>
            <a:endParaRPr sz="3000">
              <a:solidFill>
                <a:schemeClr val="dk1"/>
              </a:solidFill>
              <a:latin typeface="Quattrocento Sans"/>
              <a:ea typeface="Quattrocento Sans"/>
              <a:cs typeface="Quattrocento Sans"/>
              <a:sym typeface="Quattrocento Sans"/>
            </a:endParaRPr>
          </a:p>
          <a:p>
            <a:pPr marL="457200" lvl="0" indent="-419100" algn="l" rtl="0">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Phân biệt Bug, Error,Fault, Failure</a:t>
            </a:r>
            <a:endParaRPr sz="3000">
              <a:latin typeface="Quattrocento Sans"/>
              <a:ea typeface="Quattrocento Sans"/>
              <a:cs typeface="Quattrocento Sans"/>
              <a:sym typeface="Quattrocento Sans"/>
            </a:endParaRPr>
          </a:p>
        </p:txBody>
      </p:sp>
      <p:sp>
        <p:nvSpPr>
          <p:cNvPr id="300" name="Google Shape;300;g1150b7d6a20_0_224"/>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a:buNone/>
            </a:pPr>
            <a:r>
              <a:rPr lang="en-US" sz="2800" b="1">
                <a:solidFill>
                  <a:srgbClr val="F79646"/>
                </a:solidFill>
                <a:latin typeface="Quattrocento Sans"/>
                <a:ea typeface="Quattrocento Sans"/>
                <a:cs typeface="Quattrocento Sans"/>
                <a:sym typeface="Quattrocento Sans"/>
              </a:rPr>
              <a:t>Tóm tắt bài học</a:t>
            </a:r>
            <a:endParaRPr sz="2800" b="1" i="0" u="none" strike="noStrike" cap="none">
              <a:solidFill>
                <a:srgbClr val="F79646"/>
              </a:solidFill>
              <a:latin typeface="Quattrocento Sans"/>
              <a:ea typeface="Quattrocento Sans"/>
              <a:cs typeface="Quattrocento Sans"/>
              <a:sym typeface="Quattrocento Sans"/>
            </a:endParaRPr>
          </a:p>
        </p:txBody>
      </p:sp>
      <p:pic>
        <p:nvPicPr>
          <p:cNvPr id="301" name="Google Shape;301;g1150b7d6a20_0_224" descr="D:\Compressed\PSD Collection 2011\WP-201 copy.png"/>
          <p:cNvPicPr preferRelativeResize="0"/>
          <p:nvPr/>
        </p:nvPicPr>
        <p:blipFill rotWithShape="1">
          <a:blip r:embed="rId3">
            <a:alphaModFix/>
          </a:blip>
          <a:srcRect/>
          <a:stretch/>
        </p:blipFill>
        <p:spPr>
          <a:xfrm flipH="1">
            <a:off x="9189300" y="1095638"/>
            <a:ext cx="2782800" cy="52001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g1150b7d6a20_0_107"/>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Nội dung bài học tiếp theo</a:t>
            </a:r>
            <a:endParaRPr/>
          </a:p>
        </p:txBody>
      </p:sp>
      <p:sp>
        <p:nvSpPr>
          <p:cNvPr id="307" name="Google Shape;307;g1150b7d6a20_0_107"/>
          <p:cNvSpPr txBox="1">
            <a:spLocks noGrp="1"/>
          </p:cNvSpPr>
          <p:nvPr>
            <p:ph type="body" idx="1"/>
          </p:nvPr>
        </p:nvSpPr>
        <p:spPr>
          <a:xfrm>
            <a:off x="609600" y="1066800"/>
            <a:ext cx="10972800" cy="5257800"/>
          </a:xfrm>
          <a:prstGeom prst="rect">
            <a:avLst/>
          </a:prstGeom>
          <a:noFill/>
          <a:ln>
            <a:noFill/>
          </a:ln>
        </p:spPr>
        <p:txBody>
          <a:bodyPr spcFirstLastPara="1" wrap="square" lIns="91425" tIns="45700" rIns="91425" bIns="45700" anchor="t" anchorCtr="0">
            <a:normAutofit/>
          </a:bodyPr>
          <a:lstStyle/>
          <a:p>
            <a:pPr marL="177800" lvl="0" indent="0" algn="l" rtl="0">
              <a:lnSpc>
                <a:spcPct val="100000"/>
              </a:lnSpc>
              <a:spcBef>
                <a:spcPts val="0"/>
              </a:spcBef>
              <a:spcAft>
                <a:spcPts val="0"/>
              </a:spcAft>
              <a:buClr>
                <a:srgbClr val="FF5A33"/>
              </a:buClr>
              <a:buSzPts val="2800"/>
              <a:buFont typeface="Noto Sans Symbols"/>
              <a:buNone/>
            </a:pPr>
            <a:endParaRPr/>
          </a:p>
        </p:txBody>
      </p:sp>
      <p:sp>
        <p:nvSpPr>
          <p:cNvPr id="308" name="Google Shape;308;g1150b7d6a20_0_107"/>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309" name="Google Shape;309;g1150b7d6a20_0_107"/>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0" name="Google Shape;310;g1150b7d6a20_0_107"/>
          <p:cNvSpPr txBox="1"/>
          <p:nvPr/>
        </p:nvSpPr>
        <p:spPr>
          <a:xfrm>
            <a:off x="894600" y="2067600"/>
            <a:ext cx="8229600" cy="3933900"/>
          </a:xfrm>
          <a:prstGeom prst="rect">
            <a:avLst/>
          </a:prstGeom>
          <a:noFill/>
          <a:ln>
            <a:noFill/>
          </a:ln>
        </p:spPr>
        <p:txBody>
          <a:bodyPr spcFirstLastPara="1" wrap="square" lIns="91425" tIns="45700" rIns="91425" bIns="45700" anchor="t" anchorCtr="0">
            <a:noAutofit/>
          </a:bodyPr>
          <a:lstStyle/>
          <a:p>
            <a:pPr marL="457200" lvl="0" indent="-419100" algn="l" rtl="0">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7 nguyên lý cơ bản của Testing</a:t>
            </a:r>
            <a:endParaRPr sz="3000">
              <a:solidFill>
                <a:schemeClr val="dk1"/>
              </a:solidFill>
              <a:latin typeface="Quattrocento Sans"/>
              <a:ea typeface="Quattrocento Sans"/>
              <a:cs typeface="Quattrocento Sans"/>
              <a:sym typeface="Quattrocento Sans"/>
            </a:endParaRPr>
          </a:p>
          <a:p>
            <a:pPr marL="457200" lvl="0" indent="-419100" algn="l" rtl="0">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Quy trình và giai đoạn kiểm thử phần mềm</a:t>
            </a:r>
            <a:endParaRPr sz="3000">
              <a:solidFill>
                <a:schemeClr val="dk1"/>
              </a:solidFill>
              <a:latin typeface="Quattrocento Sans"/>
              <a:ea typeface="Quattrocento Sans"/>
              <a:cs typeface="Quattrocento Sans"/>
              <a:sym typeface="Quattrocento Sans"/>
            </a:endParaRPr>
          </a:p>
          <a:p>
            <a:pPr marL="457200" lvl="0" indent="-419100" algn="l" rtl="0">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Tâm lý học trong kiểm thử phần mềm</a:t>
            </a:r>
            <a:endParaRPr sz="2200" b="1">
              <a:solidFill>
                <a:srgbClr val="333333"/>
              </a:solidFill>
              <a:latin typeface="Quattrocento Sans"/>
              <a:ea typeface="Quattrocento Sans"/>
              <a:cs typeface="Quattrocento Sans"/>
              <a:sym typeface="Quattrocento Sans"/>
            </a:endParaRPr>
          </a:p>
        </p:txBody>
      </p:sp>
      <p:sp>
        <p:nvSpPr>
          <p:cNvPr id="311" name="Google Shape;311;g1150b7d6a20_0_107"/>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a:buNone/>
            </a:pPr>
            <a:r>
              <a:rPr lang="en-US" sz="2800" b="1">
                <a:solidFill>
                  <a:srgbClr val="F79646"/>
                </a:solidFill>
                <a:latin typeface="Quattrocento Sans"/>
                <a:ea typeface="Quattrocento Sans"/>
                <a:cs typeface="Quattrocento Sans"/>
                <a:sym typeface="Quattrocento Sans"/>
              </a:rPr>
              <a:t>Nội dung tiếp theo</a:t>
            </a:r>
            <a:endParaRPr sz="2800" b="1" i="0" u="none" strike="noStrike" cap="none">
              <a:solidFill>
                <a:srgbClr val="F79646"/>
              </a:solidFill>
              <a:latin typeface="Quattrocento Sans"/>
              <a:ea typeface="Quattrocento Sans"/>
              <a:cs typeface="Quattrocento Sans"/>
              <a:sym typeface="Quattrocento Sans"/>
            </a:endParaRPr>
          </a:p>
        </p:txBody>
      </p:sp>
      <p:pic>
        <p:nvPicPr>
          <p:cNvPr id="312" name="Google Shape;312;g1150b7d6a20_0_107" descr="D:\Pictures\PNG\present.png"/>
          <p:cNvPicPr preferRelativeResize="0"/>
          <p:nvPr/>
        </p:nvPicPr>
        <p:blipFill rotWithShape="1">
          <a:blip r:embed="rId3">
            <a:alphaModFix/>
          </a:blip>
          <a:srcRect/>
          <a:stretch/>
        </p:blipFill>
        <p:spPr>
          <a:xfrm flipH="1">
            <a:off x="9469017" y="1480800"/>
            <a:ext cx="2113383" cy="489332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g1135cfe7efe_0_6"/>
          <p:cNvSpPr txBox="1">
            <a:spLocks noGrp="1"/>
          </p:cNvSpPr>
          <p:nvPr>
            <p:ph type="subTitle" idx="1"/>
          </p:nvPr>
        </p:nvSpPr>
        <p:spPr>
          <a:xfrm>
            <a:off x="5486400" y="4953000"/>
            <a:ext cx="6705600" cy="9906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FF5A33"/>
              </a:buClr>
              <a:buSzPts val="2200"/>
              <a:buNone/>
            </a:pPr>
            <a:r>
              <a:rPr lang="en-US"/>
              <a:t>Bài 1: Giới thiệu và khái quát các khái niệm trong kiểm thử phần mềm</a:t>
            </a:r>
            <a:endParaRPr/>
          </a:p>
        </p:txBody>
      </p:sp>
      <p:sp>
        <p:nvSpPr>
          <p:cNvPr id="318" name="Google Shape;318;g1135cfe7efe_0_6"/>
          <p:cNvSpPr txBox="1">
            <a:spLocks noGrp="1"/>
          </p:cNvSpPr>
          <p:nvPr>
            <p:ph type="title"/>
          </p:nvPr>
        </p:nvSpPr>
        <p:spPr>
          <a:xfrm>
            <a:off x="5506720" y="4284596"/>
            <a:ext cx="6100200" cy="7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FF5A33"/>
              </a:buClr>
              <a:buSzPts val="3400"/>
              <a:buFont typeface="Calibri"/>
              <a:buNone/>
            </a:pPr>
            <a:r>
              <a:rPr lang="en-US"/>
              <a:t>Kiểm thử cơ bản (P2)</a:t>
            </a:r>
            <a:endParaRPr/>
          </a:p>
        </p:txBody>
      </p:sp>
      <p:pic>
        <p:nvPicPr>
          <p:cNvPr id="319" name="Google Shape;319;g1135cfe7efe_0_6"/>
          <p:cNvPicPr preferRelativeResize="0"/>
          <p:nvPr/>
        </p:nvPicPr>
        <p:blipFill rotWithShape="1">
          <a:blip r:embed="rId3">
            <a:alphaModFix/>
          </a:blip>
          <a:srcRect/>
          <a:stretch/>
        </p:blipFill>
        <p:spPr>
          <a:xfrm>
            <a:off x="1890932" y="2406165"/>
            <a:ext cx="1693935" cy="251869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g1135cfe7efe_0_12"/>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Nội dung</a:t>
            </a:r>
            <a:endParaRPr/>
          </a:p>
        </p:txBody>
      </p:sp>
      <p:pic>
        <p:nvPicPr>
          <p:cNvPr id="325" name="Google Shape;325;g1135cfe7efe_0_12" descr="D:\Pictures\PNG\present.png"/>
          <p:cNvPicPr preferRelativeResize="0"/>
          <p:nvPr/>
        </p:nvPicPr>
        <p:blipFill rotWithShape="1">
          <a:blip r:embed="rId3">
            <a:alphaModFix/>
          </a:blip>
          <a:srcRect/>
          <a:stretch/>
        </p:blipFill>
        <p:spPr>
          <a:xfrm flipH="1">
            <a:off x="9268820" y="1017269"/>
            <a:ext cx="2313580" cy="5356860"/>
          </a:xfrm>
          <a:prstGeom prst="rect">
            <a:avLst/>
          </a:prstGeom>
          <a:noFill/>
          <a:ln>
            <a:noFill/>
          </a:ln>
        </p:spPr>
      </p:pic>
      <p:sp>
        <p:nvSpPr>
          <p:cNvPr id="326" name="Google Shape;326;g1135cfe7efe_0_12"/>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27" name="Google Shape;327;g1135cfe7efe_0_12"/>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latin typeface="Calibri"/>
              <a:ea typeface="Calibri"/>
              <a:cs typeface="Calibri"/>
              <a:sym typeface="Calibri"/>
            </a:endParaRPr>
          </a:p>
        </p:txBody>
      </p:sp>
      <p:sp>
        <p:nvSpPr>
          <p:cNvPr id="328" name="Google Shape;328;g1135cfe7efe_0_12"/>
          <p:cNvSpPr txBox="1"/>
          <p:nvPr/>
        </p:nvSpPr>
        <p:spPr>
          <a:xfrm>
            <a:off x="1334525" y="2073600"/>
            <a:ext cx="8229600" cy="3933900"/>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rgbClr val="000000"/>
              </a:buClr>
              <a:buSzPts val="3000"/>
              <a:buFont typeface="Arial"/>
              <a:buChar char="•"/>
            </a:pPr>
            <a:r>
              <a:rPr lang="en-US" sz="3000">
                <a:latin typeface="Calibri"/>
                <a:ea typeface="Calibri"/>
                <a:cs typeface="Calibri"/>
                <a:sym typeface="Calibri"/>
              </a:rPr>
              <a:t>7 nguyên lý cơ bản của Testing</a:t>
            </a:r>
            <a:endParaRPr sz="3000" b="0" i="0" u="none" strike="noStrike" cap="none">
              <a:solidFill>
                <a:srgbClr val="000000"/>
              </a:solidFill>
              <a:latin typeface="Calibri"/>
              <a:ea typeface="Calibri"/>
              <a:cs typeface="Calibri"/>
              <a:sym typeface="Calibri"/>
            </a:endParaRPr>
          </a:p>
          <a:p>
            <a:pPr marL="342900" marR="0" lvl="0" indent="-342900" algn="l" rtl="0">
              <a:spcBef>
                <a:spcPts val="0"/>
              </a:spcBef>
              <a:spcAft>
                <a:spcPts val="0"/>
              </a:spcAft>
              <a:buClr>
                <a:srgbClr val="000000"/>
              </a:buClr>
              <a:buSzPts val="3000"/>
              <a:buFont typeface="Arial"/>
              <a:buChar char="•"/>
            </a:pPr>
            <a:r>
              <a:rPr lang="en-US" sz="3000">
                <a:latin typeface="Calibri"/>
                <a:ea typeface="Calibri"/>
                <a:cs typeface="Calibri"/>
                <a:sym typeface="Calibri"/>
              </a:rPr>
              <a:t>Quy trình và giai đoạn kiểm thử phần mềm</a:t>
            </a:r>
            <a:endParaRPr sz="3000">
              <a:latin typeface="Calibri"/>
              <a:ea typeface="Calibri"/>
              <a:cs typeface="Calibri"/>
              <a:sym typeface="Calibri"/>
            </a:endParaRPr>
          </a:p>
          <a:p>
            <a:pPr marL="342900" marR="0" lvl="0" indent="-342900" algn="l" rtl="0">
              <a:spcBef>
                <a:spcPts val="0"/>
              </a:spcBef>
              <a:spcAft>
                <a:spcPts val="0"/>
              </a:spcAft>
              <a:buSzPts val="3000"/>
              <a:buFont typeface="Calibri"/>
              <a:buChar char="•"/>
            </a:pPr>
            <a:r>
              <a:rPr lang="en-US" sz="3000">
                <a:latin typeface="Calibri"/>
                <a:ea typeface="Calibri"/>
                <a:cs typeface="Calibri"/>
                <a:sym typeface="Calibri"/>
              </a:rPr>
              <a:t>Tâm lý học trong kiểm thử phần mềm</a:t>
            </a:r>
            <a:endParaRPr sz="3000" b="0" i="0" u="none" strike="noStrike" cap="none">
              <a:solidFill>
                <a:srgbClr val="000000"/>
              </a:solidFill>
              <a:latin typeface="Calibri"/>
              <a:ea typeface="Calibri"/>
              <a:cs typeface="Calibri"/>
              <a:sym typeface="Calibri"/>
            </a:endParaRPr>
          </a:p>
        </p:txBody>
      </p:sp>
      <p:sp>
        <p:nvSpPr>
          <p:cNvPr id="329" name="Google Shape;329;g1135cfe7efe_0_12"/>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a:buNone/>
            </a:pPr>
            <a:r>
              <a:rPr lang="en-US" sz="2800" b="1" i="0" u="none" strike="noStrike" cap="none">
                <a:solidFill>
                  <a:srgbClr val="F79646"/>
                </a:solidFill>
                <a:latin typeface="Quattrocento Sans"/>
                <a:ea typeface="Quattrocento Sans"/>
                <a:cs typeface="Quattrocento Sans"/>
                <a:sym typeface="Quattrocento Sans"/>
              </a:rPr>
              <a:t>Nội dung bài học</a:t>
            </a:r>
            <a:endParaRPr sz="2800" b="1" i="0" u="none" strike="noStrike" cap="none">
              <a:solidFill>
                <a:srgbClr val="F79646"/>
              </a:solidFill>
              <a:latin typeface="Quattrocento Sans"/>
              <a:ea typeface="Quattrocento Sans"/>
              <a:cs typeface="Quattrocento Sans"/>
              <a:sym typeface="Quattrocento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g10eabee0f21_0_251"/>
          <p:cNvSpPr/>
          <p:nvPr/>
        </p:nvSpPr>
        <p:spPr>
          <a:xfrm>
            <a:off x="3581275" y="2967325"/>
            <a:ext cx="8091000" cy="923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5400" b="1" cap="small">
                <a:solidFill>
                  <a:srgbClr val="FFA15D"/>
                </a:solidFill>
                <a:latin typeface="Calibri"/>
                <a:ea typeface="Calibri"/>
                <a:cs typeface="Calibri"/>
                <a:sym typeface="Calibri"/>
              </a:rPr>
              <a:t>7 nguyên lý cơ bản của testing</a:t>
            </a:r>
            <a:endParaRPr sz="5400" b="1" cap="small">
              <a:solidFill>
                <a:srgbClr val="FFA15D"/>
              </a:solidFill>
              <a:latin typeface="Calibri"/>
              <a:ea typeface="Calibri"/>
              <a:cs typeface="Calibri"/>
              <a:sym typeface="Calibri"/>
            </a:endParaRPr>
          </a:p>
        </p:txBody>
      </p:sp>
      <p:cxnSp>
        <p:nvCxnSpPr>
          <p:cNvPr id="335" name="Google Shape;335;g10eabee0f21_0_251"/>
          <p:cNvCxnSpPr/>
          <p:nvPr/>
        </p:nvCxnSpPr>
        <p:spPr>
          <a:xfrm>
            <a:off x="762000" y="3886200"/>
            <a:ext cx="10744200" cy="0"/>
          </a:xfrm>
          <a:prstGeom prst="straightConnector1">
            <a:avLst/>
          </a:prstGeom>
          <a:noFill/>
          <a:ln w="76200" cap="flat" cmpd="thinThick">
            <a:solidFill>
              <a:srgbClr val="FF0000"/>
            </a:solidFill>
            <a:prstDash val="solid"/>
            <a:round/>
            <a:headEnd type="none" w="sm" len="sm"/>
            <a:tailEnd type="none" w="sm" len="sm"/>
          </a:ln>
        </p:spPr>
      </p:cxnSp>
      <p:pic>
        <p:nvPicPr>
          <p:cNvPr id="336" name="Google Shape;336;g10eabee0f21_0_251"/>
          <p:cNvPicPr preferRelativeResize="0"/>
          <p:nvPr/>
        </p:nvPicPr>
        <p:blipFill rotWithShape="1">
          <a:blip r:embed="rId3">
            <a:alphaModFix/>
          </a:blip>
          <a:srcRect/>
          <a:stretch/>
        </p:blipFill>
        <p:spPr>
          <a:xfrm>
            <a:off x="1037870" y="1143000"/>
            <a:ext cx="2543400" cy="3782100"/>
          </a:xfrm>
          <a:prstGeom prst="ellipse">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g10eabee0f21_0_263"/>
          <p:cNvSpPr/>
          <p:nvPr/>
        </p:nvSpPr>
        <p:spPr>
          <a:xfrm>
            <a:off x="3581275" y="2967325"/>
            <a:ext cx="8475000" cy="923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5000" b="1" cap="small">
                <a:solidFill>
                  <a:srgbClr val="FFA15D"/>
                </a:solidFill>
                <a:latin typeface="Calibri"/>
                <a:ea typeface="Calibri"/>
                <a:cs typeface="Calibri"/>
                <a:sym typeface="Calibri"/>
              </a:rPr>
              <a:t>tại sao phải kiểm thử phần mềm ?</a:t>
            </a:r>
            <a:endParaRPr sz="5000" b="1" cap="small">
              <a:solidFill>
                <a:srgbClr val="FFA15D"/>
              </a:solidFill>
              <a:latin typeface="Calibri"/>
              <a:ea typeface="Calibri"/>
              <a:cs typeface="Calibri"/>
              <a:sym typeface="Calibri"/>
            </a:endParaRPr>
          </a:p>
        </p:txBody>
      </p:sp>
      <p:cxnSp>
        <p:nvCxnSpPr>
          <p:cNvPr id="128" name="Google Shape;128;g10eabee0f21_0_263"/>
          <p:cNvCxnSpPr/>
          <p:nvPr/>
        </p:nvCxnSpPr>
        <p:spPr>
          <a:xfrm>
            <a:off x="762000" y="3886200"/>
            <a:ext cx="10744200" cy="0"/>
          </a:xfrm>
          <a:prstGeom prst="straightConnector1">
            <a:avLst/>
          </a:prstGeom>
          <a:noFill/>
          <a:ln w="76200" cap="flat" cmpd="thinThick">
            <a:solidFill>
              <a:srgbClr val="FF0000"/>
            </a:solidFill>
            <a:prstDash val="solid"/>
            <a:round/>
            <a:headEnd type="none" w="sm" len="sm"/>
            <a:tailEnd type="none" w="sm" len="sm"/>
          </a:ln>
        </p:spPr>
      </p:cxnSp>
      <p:pic>
        <p:nvPicPr>
          <p:cNvPr id="129" name="Google Shape;129;g10eabee0f21_0_263"/>
          <p:cNvPicPr preferRelativeResize="0"/>
          <p:nvPr/>
        </p:nvPicPr>
        <p:blipFill rotWithShape="1">
          <a:blip r:embed="rId3">
            <a:alphaModFix/>
          </a:blip>
          <a:srcRect/>
          <a:stretch/>
        </p:blipFill>
        <p:spPr>
          <a:xfrm>
            <a:off x="1037870" y="1143000"/>
            <a:ext cx="2543400" cy="3782100"/>
          </a:xfrm>
          <a:prstGeom prst="ellipse">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g10eabee0f21_0_236"/>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7 nguyên lý cơ bản</a:t>
            </a:r>
            <a:endParaRPr/>
          </a:p>
        </p:txBody>
      </p:sp>
      <p:sp>
        <p:nvSpPr>
          <p:cNvPr id="342" name="Google Shape;342;g10eabee0f21_0_236"/>
          <p:cNvSpPr txBox="1">
            <a:spLocks noGrp="1"/>
          </p:cNvSpPr>
          <p:nvPr>
            <p:ph type="body" idx="1"/>
          </p:nvPr>
        </p:nvSpPr>
        <p:spPr>
          <a:xfrm>
            <a:off x="609600" y="990600"/>
            <a:ext cx="11492100" cy="5647200"/>
          </a:xfrm>
          <a:prstGeom prst="rect">
            <a:avLst/>
          </a:prstGeom>
          <a:noFill/>
          <a:ln>
            <a:noFill/>
          </a:ln>
        </p:spPr>
        <p:txBody>
          <a:bodyPr spcFirstLastPara="1" wrap="square" lIns="91425" tIns="45700" rIns="91425" bIns="45700" anchor="t" anchorCtr="0">
            <a:normAutofit/>
          </a:bodyPr>
          <a:lstStyle/>
          <a:p>
            <a:pPr marL="342900" lvl="0" indent="-412750" algn="l" rtl="0">
              <a:spcBef>
                <a:spcPts val="0"/>
              </a:spcBef>
              <a:spcAft>
                <a:spcPts val="0"/>
              </a:spcAft>
              <a:buSzPts val="3900"/>
              <a:buFont typeface="Quattrocento Sans"/>
              <a:buChar char="❑"/>
            </a:pPr>
            <a:r>
              <a:rPr lang="en-US" sz="3900"/>
              <a:t>7 </a:t>
            </a:r>
            <a:r>
              <a:rPr lang="en-US" sz="4000"/>
              <a:t>nguyên </a:t>
            </a:r>
            <a:r>
              <a:rPr lang="en-US" sz="3900"/>
              <a:t>lý cơ bản trong kiểm thử phần mềm</a:t>
            </a:r>
            <a:endParaRPr sz="3900"/>
          </a:p>
          <a:p>
            <a:pPr marL="742950" lvl="1" indent="-368300" algn="l" rtl="0">
              <a:spcBef>
                <a:spcPts val="480"/>
              </a:spcBef>
              <a:spcAft>
                <a:spcPts val="0"/>
              </a:spcAft>
              <a:buSzPts val="3700"/>
              <a:buFont typeface="Quattrocento Sans"/>
              <a:buChar char="❖"/>
            </a:pPr>
            <a:r>
              <a:rPr lang="en-US" sz="3700">
                <a:solidFill>
                  <a:srgbClr val="333333"/>
                </a:solidFill>
              </a:rPr>
              <a:t>Nguyên lý 1 : Kiểm thử cho thấy sự hiện diện của lỗi</a:t>
            </a:r>
            <a:endParaRPr sz="3700">
              <a:solidFill>
                <a:srgbClr val="333333"/>
              </a:solidFill>
              <a:highlight>
                <a:srgbClr val="FFFFFF"/>
              </a:highlight>
            </a:endParaRPr>
          </a:p>
          <a:p>
            <a:pPr marL="742950" lvl="1" indent="-368300" algn="l" rtl="0">
              <a:spcBef>
                <a:spcPts val="480"/>
              </a:spcBef>
              <a:spcAft>
                <a:spcPts val="0"/>
              </a:spcAft>
              <a:buSzPts val="3700"/>
              <a:buFont typeface="Quattrocento Sans"/>
              <a:buChar char="❖"/>
            </a:pPr>
            <a:r>
              <a:rPr lang="en-US" sz="3700">
                <a:solidFill>
                  <a:srgbClr val="333333"/>
                </a:solidFill>
              </a:rPr>
              <a:t>Nguyên lý 2: Kiểm thử vét cạn(toàn bộ) là không thể</a:t>
            </a:r>
            <a:endParaRPr sz="3700">
              <a:solidFill>
                <a:srgbClr val="333333"/>
              </a:solidFill>
              <a:highlight>
                <a:srgbClr val="FFFFFF"/>
              </a:highlight>
            </a:endParaRPr>
          </a:p>
          <a:p>
            <a:pPr marL="742950" lvl="1" indent="-368300" algn="l" rtl="0">
              <a:spcBef>
                <a:spcPts val="480"/>
              </a:spcBef>
              <a:spcAft>
                <a:spcPts val="0"/>
              </a:spcAft>
              <a:buSzPts val="3700"/>
              <a:buFont typeface="Quattrocento Sans"/>
              <a:buChar char="❖"/>
            </a:pPr>
            <a:r>
              <a:rPr lang="en-US" sz="3700">
                <a:solidFill>
                  <a:srgbClr val="333333"/>
                </a:solidFill>
              </a:rPr>
              <a:t>Nguyên lý 3: Kiểm thử sớm tiết kiệm thời gian và tiền bạc</a:t>
            </a:r>
            <a:endParaRPr sz="3700">
              <a:solidFill>
                <a:srgbClr val="333333"/>
              </a:solidFill>
              <a:highlight>
                <a:srgbClr val="FFFFFF"/>
              </a:highlight>
            </a:endParaRPr>
          </a:p>
          <a:p>
            <a:pPr marL="742950" lvl="1" indent="-368300" algn="l" rtl="0">
              <a:spcBef>
                <a:spcPts val="480"/>
              </a:spcBef>
              <a:spcAft>
                <a:spcPts val="0"/>
              </a:spcAft>
              <a:buSzPts val="3700"/>
              <a:buFont typeface="Quattrocento Sans"/>
              <a:buChar char="❖"/>
            </a:pPr>
            <a:r>
              <a:rPr lang="en-US" sz="3700">
                <a:solidFill>
                  <a:srgbClr val="333333"/>
                </a:solidFill>
              </a:rPr>
              <a:t>Nguyên lý 4: Phân cụm lỗi cùng nhau</a:t>
            </a:r>
            <a:endParaRPr sz="3700">
              <a:solidFill>
                <a:srgbClr val="333333"/>
              </a:solidFill>
            </a:endParaRPr>
          </a:p>
          <a:p>
            <a:pPr marL="742950" lvl="1" indent="-368300" algn="l" rtl="0">
              <a:spcBef>
                <a:spcPts val="480"/>
              </a:spcBef>
              <a:spcAft>
                <a:spcPts val="0"/>
              </a:spcAft>
              <a:buSzPts val="3700"/>
              <a:buFont typeface="Quattrocento Sans"/>
              <a:buChar char="❖"/>
            </a:pPr>
            <a:r>
              <a:rPr lang="en-US" sz="3700">
                <a:solidFill>
                  <a:srgbClr val="333333"/>
                </a:solidFill>
              </a:rPr>
              <a:t>Nguyên lý 5: Đề phòng nghịch lý thuốc trừ sâu</a:t>
            </a:r>
            <a:endParaRPr sz="3700">
              <a:solidFill>
                <a:srgbClr val="333333"/>
              </a:solidFill>
            </a:endParaRPr>
          </a:p>
          <a:p>
            <a:pPr marL="742950" lvl="1" indent="-368300" algn="l" rtl="0">
              <a:spcBef>
                <a:spcPts val="480"/>
              </a:spcBef>
              <a:spcAft>
                <a:spcPts val="0"/>
              </a:spcAft>
              <a:buSzPts val="3700"/>
              <a:buFont typeface="Quattrocento Sans"/>
              <a:buChar char="❖"/>
            </a:pPr>
            <a:r>
              <a:rPr lang="en-US" sz="3700">
                <a:solidFill>
                  <a:srgbClr val="333333"/>
                </a:solidFill>
              </a:rPr>
              <a:t>Nguyên lý 6: Kiểm thử phụ thuộc vào bối cảnh</a:t>
            </a:r>
            <a:endParaRPr sz="3700">
              <a:solidFill>
                <a:srgbClr val="333333"/>
              </a:solidFill>
            </a:endParaRPr>
          </a:p>
          <a:p>
            <a:pPr marL="742950" lvl="1" indent="-368300" algn="l" rtl="0">
              <a:spcBef>
                <a:spcPts val="480"/>
              </a:spcBef>
              <a:spcAft>
                <a:spcPts val="0"/>
              </a:spcAft>
              <a:buSzPts val="3700"/>
              <a:buFont typeface="Quattrocento Sans"/>
              <a:buChar char="❖"/>
            </a:pPr>
            <a:r>
              <a:rPr lang="en-US" sz="3700">
                <a:solidFill>
                  <a:srgbClr val="333333"/>
                </a:solidFill>
              </a:rPr>
              <a:t>Nguyên lý 7: Ảo tưởng về sự vắng mặt của lỗi</a:t>
            </a:r>
            <a:endParaRPr sz="3700">
              <a:solidFill>
                <a:srgbClr val="333333"/>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42">
                                            <p:txEl>
                                              <p:pRg st="0" end="0"/>
                                            </p:txEl>
                                          </p:spTgt>
                                        </p:tgtEl>
                                        <p:attrNameLst>
                                          <p:attrName>style.visibility</p:attrName>
                                        </p:attrNameLst>
                                      </p:cBhvr>
                                      <p:to>
                                        <p:strVal val="visible"/>
                                      </p:to>
                                    </p:set>
                                    <p:anim calcmode="lin" valueType="num">
                                      <p:cBhvr additive="base">
                                        <p:cTn id="7" dur="500"/>
                                        <p:tgtEl>
                                          <p:spTgt spid="342">
                                            <p:txEl>
                                              <p:pRg st="0" end="0"/>
                                            </p:txEl>
                                          </p:spTgt>
                                        </p:tgtEl>
                                        <p:attrNameLst>
                                          <p:attrName>ppt_y</p:attrName>
                                        </p:attrNameLst>
                                      </p:cBhvr>
                                      <p:tavLst>
                                        <p:tav tm="0">
                                          <p:val>
                                            <p:strVal val="#ppt_y+1"/>
                                          </p:val>
                                        </p:tav>
                                        <p:tav tm="100000">
                                          <p:val>
                                            <p:strVal val="#ppt_y"/>
                                          </p:val>
                                        </p:tav>
                                      </p:tavLst>
                                    </p:anim>
                                  </p:childTnLst>
                                </p:cTn>
                              </p:par>
                              <p:par>
                                <p:cTn id="8" presetID="2" presetClass="entr" presetSubtype="4" fill="hold" nodeType="withEffect">
                                  <p:stCondLst>
                                    <p:cond delay="0"/>
                                  </p:stCondLst>
                                  <p:childTnLst>
                                    <p:set>
                                      <p:cBhvr>
                                        <p:cTn id="9" dur="1" fill="hold">
                                          <p:stCondLst>
                                            <p:cond delay="0"/>
                                          </p:stCondLst>
                                        </p:cTn>
                                        <p:tgtEl>
                                          <p:spTgt spid="342">
                                            <p:txEl>
                                              <p:pRg st="1" end="1"/>
                                            </p:txEl>
                                          </p:spTgt>
                                        </p:tgtEl>
                                        <p:attrNameLst>
                                          <p:attrName>style.visibility</p:attrName>
                                        </p:attrNameLst>
                                      </p:cBhvr>
                                      <p:to>
                                        <p:strVal val="visible"/>
                                      </p:to>
                                    </p:set>
                                    <p:anim calcmode="lin" valueType="num">
                                      <p:cBhvr additive="base">
                                        <p:cTn id="10" dur="500"/>
                                        <p:tgtEl>
                                          <p:spTgt spid="342">
                                            <p:txEl>
                                              <p:pRg st="1" end="1"/>
                                            </p:txEl>
                                          </p:spTgt>
                                        </p:tgtEl>
                                        <p:attrNameLst>
                                          <p:attrName>ppt_y</p:attrName>
                                        </p:attrNameLst>
                                      </p:cBhvr>
                                      <p:tavLst>
                                        <p:tav tm="0">
                                          <p:val>
                                            <p:strVal val="#ppt_y+1"/>
                                          </p:val>
                                        </p:tav>
                                        <p:tav tm="100000">
                                          <p:val>
                                            <p:strVal val="#ppt_y"/>
                                          </p:val>
                                        </p:tav>
                                      </p:tavLst>
                                    </p:anim>
                                  </p:childTnLst>
                                </p:cTn>
                              </p:par>
                              <p:par>
                                <p:cTn id="11" presetID="2" presetClass="entr" presetSubtype="4" fill="hold" nodeType="withEffect">
                                  <p:stCondLst>
                                    <p:cond delay="0"/>
                                  </p:stCondLst>
                                  <p:childTnLst>
                                    <p:set>
                                      <p:cBhvr>
                                        <p:cTn id="12" dur="1" fill="hold">
                                          <p:stCondLst>
                                            <p:cond delay="0"/>
                                          </p:stCondLst>
                                        </p:cTn>
                                        <p:tgtEl>
                                          <p:spTgt spid="342">
                                            <p:txEl>
                                              <p:pRg st="2" end="2"/>
                                            </p:txEl>
                                          </p:spTgt>
                                        </p:tgtEl>
                                        <p:attrNameLst>
                                          <p:attrName>style.visibility</p:attrName>
                                        </p:attrNameLst>
                                      </p:cBhvr>
                                      <p:to>
                                        <p:strVal val="visible"/>
                                      </p:to>
                                    </p:set>
                                    <p:anim calcmode="lin" valueType="num">
                                      <p:cBhvr additive="base">
                                        <p:cTn id="13" dur="500"/>
                                        <p:tgtEl>
                                          <p:spTgt spid="342">
                                            <p:txEl>
                                              <p:pRg st="2" end="2"/>
                                            </p:txEl>
                                          </p:spTgt>
                                        </p:tgtEl>
                                        <p:attrNameLst>
                                          <p:attrName>ppt_y</p:attrName>
                                        </p:attrNameLst>
                                      </p:cBhvr>
                                      <p:tavLst>
                                        <p:tav tm="0">
                                          <p:val>
                                            <p:strVal val="#ppt_y+1"/>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342">
                                            <p:txEl>
                                              <p:pRg st="3" end="3"/>
                                            </p:txEl>
                                          </p:spTgt>
                                        </p:tgtEl>
                                        <p:attrNameLst>
                                          <p:attrName>style.visibility</p:attrName>
                                        </p:attrNameLst>
                                      </p:cBhvr>
                                      <p:to>
                                        <p:strVal val="visible"/>
                                      </p:to>
                                    </p:set>
                                    <p:anim calcmode="lin" valueType="num">
                                      <p:cBhvr additive="base">
                                        <p:cTn id="16" dur="500"/>
                                        <p:tgtEl>
                                          <p:spTgt spid="342">
                                            <p:txEl>
                                              <p:pRg st="3" end="3"/>
                                            </p:txEl>
                                          </p:spTgt>
                                        </p:tgtEl>
                                        <p:attrNameLst>
                                          <p:attrName>ppt_y</p:attrName>
                                        </p:attrNameLst>
                                      </p:cBhvr>
                                      <p:tavLst>
                                        <p:tav tm="0">
                                          <p:val>
                                            <p:strVal val="#ppt_y+1"/>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42">
                                            <p:txEl>
                                              <p:pRg st="4" end="4"/>
                                            </p:txEl>
                                          </p:spTgt>
                                        </p:tgtEl>
                                        <p:attrNameLst>
                                          <p:attrName>style.visibility</p:attrName>
                                        </p:attrNameLst>
                                      </p:cBhvr>
                                      <p:to>
                                        <p:strVal val="visible"/>
                                      </p:to>
                                    </p:set>
                                    <p:anim calcmode="lin" valueType="num">
                                      <p:cBhvr additive="base">
                                        <p:cTn id="19" dur="500"/>
                                        <p:tgtEl>
                                          <p:spTgt spid="342">
                                            <p:txEl>
                                              <p:pRg st="4" end="4"/>
                                            </p:txEl>
                                          </p:spTgt>
                                        </p:tgtEl>
                                        <p:attrNameLst>
                                          <p:attrName>ppt_y</p:attrName>
                                        </p:attrNameLst>
                                      </p:cBhvr>
                                      <p:tavLst>
                                        <p:tav tm="0">
                                          <p:val>
                                            <p:strVal val="#ppt_y+1"/>
                                          </p:val>
                                        </p:tav>
                                        <p:tav tm="100000">
                                          <p:val>
                                            <p:strVal val="#ppt_y"/>
                                          </p:val>
                                        </p:tav>
                                      </p:tavLst>
                                    </p:anim>
                                  </p:childTnLst>
                                </p:cTn>
                              </p:par>
                              <p:par>
                                <p:cTn id="20" presetID="2" presetClass="entr" presetSubtype="4" fill="hold" nodeType="withEffect">
                                  <p:stCondLst>
                                    <p:cond delay="0"/>
                                  </p:stCondLst>
                                  <p:childTnLst>
                                    <p:set>
                                      <p:cBhvr>
                                        <p:cTn id="21" dur="1" fill="hold">
                                          <p:stCondLst>
                                            <p:cond delay="0"/>
                                          </p:stCondLst>
                                        </p:cTn>
                                        <p:tgtEl>
                                          <p:spTgt spid="342">
                                            <p:txEl>
                                              <p:pRg st="5" end="5"/>
                                            </p:txEl>
                                          </p:spTgt>
                                        </p:tgtEl>
                                        <p:attrNameLst>
                                          <p:attrName>style.visibility</p:attrName>
                                        </p:attrNameLst>
                                      </p:cBhvr>
                                      <p:to>
                                        <p:strVal val="visible"/>
                                      </p:to>
                                    </p:set>
                                    <p:anim calcmode="lin" valueType="num">
                                      <p:cBhvr additive="base">
                                        <p:cTn id="22" dur="500"/>
                                        <p:tgtEl>
                                          <p:spTgt spid="342">
                                            <p:txEl>
                                              <p:pRg st="5" end="5"/>
                                            </p:txEl>
                                          </p:spTgt>
                                        </p:tgtEl>
                                        <p:attrNameLst>
                                          <p:attrName>ppt_y</p:attrName>
                                        </p:attrNameLst>
                                      </p:cBhvr>
                                      <p:tavLst>
                                        <p:tav tm="0">
                                          <p:val>
                                            <p:strVal val="#ppt_y+1"/>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342">
                                            <p:txEl>
                                              <p:pRg st="6" end="6"/>
                                            </p:txEl>
                                          </p:spTgt>
                                        </p:tgtEl>
                                        <p:attrNameLst>
                                          <p:attrName>style.visibility</p:attrName>
                                        </p:attrNameLst>
                                      </p:cBhvr>
                                      <p:to>
                                        <p:strVal val="visible"/>
                                      </p:to>
                                    </p:set>
                                    <p:anim calcmode="lin" valueType="num">
                                      <p:cBhvr additive="base">
                                        <p:cTn id="25" dur="500"/>
                                        <p:tgtEl>
                                          <p:spTgt spid="342">
                                            <p:txEl>
                                              <p:pRg st="6" end="6"/>
                                            </p:txEl>
                                          </p:spTgt>
                                        </p:tgtEl>
                                        <p:attrNameLst>
                                          <p:attrName>ppt_y</p:attrName>
                                        </p:attrNameLst>
                                      </p:cBhvr>
                                      <p:tavLst>
                                        <p:tav tm="0">
                                          <p:val>
                                            <p:strVal val="#ppt_y+1"/>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342">
                                            <p:txEl>
                                              <p:pRg st="7" end="7"/>
                                            </p:txEl>
                                          </p:spTgt>
                                        </p:tgtEl>
                                        <p:attrNameLst>
                                          <p:attrName>style.visibility</p:attrName>
                                        </p:attrNameLst>
                                      </p:cBhvr>
                                      <p:to>
                                        <p:strVal val="visible"/>
                                      </p:to>
                                    </p:set>
                                    <p:anim calcmode="lin" valueType="num">
                                      <p:cBhvr additive="base">
                                        <p:cTn id="28" dur="500"/>
                                        <p:tgtEl>
                                          <p:spTgt spid="342">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g10eabee0f21_0_487"/>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7 nguyên lý cơ bản</a:t>
            </a:r>
            <a:endParaRPr/>
          </a:p>
        </p:txBody>
      </p:sp>
      <p:sp>
        <p:nvSpPr>
          <p:cNvPr id="348" name="Google Shape;348;g10eabee0f21_0_487"/>
          <p:cNvSpPr txBox="1">
            <a:spLocks noGrp="1"/>
          </p:cNvSpPr>
          <p:nvPr>
            <p:ph type="body" idx="1"/>
          </p:nvPr>
        </p:nvSpPr>
        <p:spPr>
          <a:xfrm>
            <a:off x="609600" y="990600"/>
            <a:ext cx="10498800" cy="5598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solidFill>
                  <a:srgbClr val="333333"/>
                </a:solidFill>
              </a:rPr>
              <a:t>Kiểm thử cho thấy sự hiện diện của lỗi</a:t>
            </a:r>
            <a:endParaRPr sz="4000" i="1"/>
          </a:p>
        </p:txBody>
      </p:sp>
      <p:sp>
        <p:nvSpPr>
          <p:cNvPr id="349" name="Google Shape;349;g10eabee0f21_0_487"/>
          <p:cNvSpPr txBox="1">
            <a:spLocks noGrp="1"/>
          </p:cNvSpPr>
          <p:nvPr>
            <p:ph type="body" idx="1"/>
          </p:nvPr>
        </p:nvSpPr>
        <p:spPr>
          <a:xfrm>
            <a:off x="501300" y="1707600"/>
            <a:ext cx="11081100" cy="4953000"/>
          </a:xfrm>
          <a:prstGeom prst="rect">
            <a:avLst/>
          </a:prstGeom>
          <a:noFill/>
          <a:ln>
            <a:noFill/>
          </a:ln>
        </p:spPr>
        <p:txBody>
          <a:bodyPr spcFirstLastPara="1" wrap="square" lIns="91425" tIns="45700" rIns="91425" bIns="45700" anchor="t" anchorCtr="0">
            <a:normAutofit/>
          </a:bodyPr>
          <a:lstStyle/>
          <a:p>
            <a:pPr marL="742950" lvl="1" indent="-381000" algn="l" rtl="0">
              <a:spcBef>
                <a:spcPts val="480"/>
              </a:spcBef>
              <a:spcAft>
                <a:spcPts val="0"/>
              </a:spcAft>
              <a:buSzPts val="3900"/>
              <a:buFont typeface="Quattrocento Sans"/>
              <a:buChar char="❖"/>
            </a:pPr>
            <a:r>
              <a:rPr lang="en-US" sz="3900">
                <a:solidFill>
                  <a:srgbClr val="333333"/>
                </a:solidFill>
              </a:rPr>
              <a:t>Kiểm thử có thể cho thấy lỗi đang hiện diện, nhưng không thể chứng minh rằng không có lỗi.</a:t>
            </a:r>
            <a:endParaRPr sz="3900">
              <a:solidFill>
                <a:srgbClr val="333333"/>
              </a:solidFill>
            </a:endParaRPr>
          </a:p>
          <a:p>
            <a:pPr marL="742950" lvl="1" indent="-381000" algn="l" rtl="0">
              <a:spcBef>
                <a:spcPts val="480"/>
              </a:spcBef>
              <a:spcAft>
                <a:spcPts val="0"/>
              </a:spcAft>
              <a:buSzPts val="3900"/>
              <a:buFont typeface="Quattrocento Sans"/>
              <a:buChar char="❖"/>
            </a:pPr>
            <a:r>
              <a:rPr lang="en-US" sz="3900">
                <a:solidFill>
                  <a:srgbClr val="333333"/>
                </a:solidFill>
              </a:rPr>
              <a:t>Kiểm thử giúp làm làm giảm khả năng các lỗi chưa phát hiện được còn lại trong phần mềm, nhưng ngay cả khi không tìm được lỗi nào, cũng không phải là một bằng chứng của tính đúng đắn.</a:t>
            </a:r>
            <a:endParaRPr sz="3900">
              <a:solidFill>
                <a:srgbClr val="333333"/>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49">
                                            <p:txEl>
                                              <p:pRg st="0" end="0"/>
                                            </p:txEl>
                                          </p:spTgt>
                                        </p:tgtEl>
                                        <p:attrNameLst>
                                          <p:attrName>style.visibility</p:attrName>
                                        </p:attrNameLst>
                                      </p:cBhvr>
                                      <p:to>
                                        <p:strVal val="visible"/>
                                      </p:to>
                                    </p:set>
                                    <p:anim calcmode="lin" valueType="num">
                                      <p:cBhvr additive="base">
                                        <p:cTn id="7" dur="1000"/>
                                        <p:tgtEl>
                                          <p:spTgt spid="349">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49">
                                            <p:txEl>
                                              <p:pRg st="1" end="1"/>
                                            </p:txEl>
                                          </p:spTgt>
                                        </p:tgtEl>
                                        <p:attrNameLst>
                                          <p:attrName>style.visibility</p:attrName>
                                        </p:attrNameLst>
                                      </p:cBhvr>
                                      <p:to>
                                        <p:strVal val="visible"/>
                                      </p:to>
                                    </p:set>
                                    <p:anim calcmode="lin" valueType="num">
                                      <p:cBhvr additive="base">
                                        <p:cTn id="12" dur="1000"/>
                                        <p:tgtEl>
                                          <p:spTgt spid="349">
                                            <p:txEl>
                                              <p:pRg st="1" end="1"/>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g1135cfe7efe_0_115"/>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7 nguyên lý cơ bản</a:t>
            </a:r>
            <a:endParaRPr/>
          </a:p>
        </p:txBody>
      </p:sp>
      <p:sp>
        <p:nvSpPr>
          <p:cNvPr id="355" name="Google Shape;355;g1135cfe7efe_0_115"/>
          <p:cNvSpPr txBox="1">
            <a:spLocks noGrp="1"/>
          </p:cNvSpPr>
          <p:nvPr>
            <p:ph type="body" idx="1"/>
          </p:nvPr>
        </p:nvSpPr>
        <p:spPr>
          <a:xfrm>
            <a:off x="526825" y="952500"/>
            <a:ext cx="11183400" cy="5504700"/>
          </a:xfrm>
          <a:prstGeom prst="rect">
            <a:avLst/>
          </a:prstGeom>
          <a:noFill/>
          <a:ln>
            <a:noFill/>
          </a:ln>
        </p:spPr>
        <p:txBody>
          <a:bodyPr spcFirstLastPara="1" wrap="square" lIns="91425" tIns="45700" rIns="91425" bIns="45700" anchor="t" anchorCtr="0">
            <a:normAutofit/>
          </a:bodyPr>
          <a:lstStyle/>
          <a:p>
            <a:pPr marL="0" lvl="0" indent="0" algn="l" rtl="0">
              <a:spcBef>
                <a:spcPts val="560"/>
              </a:spcBef>
              <a:spcAft>
                <a:spcPts val="0"/>
              </a:spcAft>
              <a:buNone/>
            </a:pPr>
            <a:r>
              <a:rPr lang="en-US" sz="3200" b="1">
                <a:solidFill>
                  <a:srgbClr val="292929"/>
                </a:solidFill>
                <a:highlight>
                  <a:srgbClr val="FFFFFF"/>
                </a:highlight>
              </a:rPr>
              <a:t>Ví dụ </a:t>
            </a:r>
            <a:r>
              <a:rPr lang="en-US" sz="3200">
                <a:solidFill>
                  <a:srgbClr val="292929"/>
                </a:solidFill>
                <a:highlight>
                  <a:srgbClr val="FFFFFF"/>
                </a:highlight>
              </a:rPr>
              <a:t>: </a:t>
            </a:r>
            <a:endParaRPr sz="3200">
              <a:solidFill>
                <a:srgbClr val="292929"/>
              </a:solidFill>
              <a:highlight>
                <a:srgbClr val="FFFFFF"/>
              </a:highlight>
            </a:endParaRPr>
          </a:p>
          <a:p>
            <a:pPr marL="0" lvl="0" indent="0" algn="l" rtl="0">
              <a:spcBef>
                <a:spcPts val="560"/>
              </a:spcBef>
              <a:spcAft>
                <a:spcPts val="0"/>
              </a:spcAft>
              <a:buNone/>
            </a:pPr>
            <a:r>
              <a:rPr lang="en-US" sz="3200" b="1">
                <a:solidFill>
                  <a:srgbClr val="292929"/>
                </a:solidFill>
                <a:highlight>
                  <a:srgbClr val="FFFFFF"/>
                </a:highlight>
              </a:rPr>
              <a:t>Trường hợp a</a:t>
            </a:r>
            <a:r>
              <a:rPr lang="en-US" sz="3200">
                <a:solidFill>
                  <a:srgbClr val="292929"/>
                </a:solidFill>
                <a:highlight>
                  <a:srgbClr val="FFFFFF"/>
                </a:highlight>
              </a:rPr>
              <a:t>: Tester tìm ra lỗi trong phần mềm tính toán ở phép cộng =&gt;Có lỗi ở phép cộng nhưng không ai chắc chắn là không có lỗi ở phép trừ.</a:t>
            </a:r>
            <a:endParaRPr sz="3200">
              <a:solidFill>
                <a:srgbClr val="292929"/>
              </a:solidFill>
              <a:highlight>
                <a:srgbClr val="FFFFFF"/>
              </a:highlight>
            </a:endParaRPr>
          </a:p>
          <a:p>
            <a:pPr marL="0" lvl="0" indent="0" algn="l" rtl="0">
              <a:spcBef>
                <a:spcPts val="560"/>
              </a:spcBef>
              <a:spcAft>
                <a:spcPts val="0"/>
              </a:spcAft>
              <a:buNone/>
            </a:pPr>
            <a:r>
              <a:rPr lang="en-US" sz="3200" b="1">
                <a:solidFill>
                  <a:srgbClr val="292929"/>
                </a:solidFill>
                <a:highlight>
                  <a:srgbClr val="FFFFFF"/>
                </a:highlight>
              </a:rPr>
              <a:t>Trường hợp b</a:t>
            </a:r>
            <a:r>
              <a:rPr lang="en-US" sz="3200">
                <a:solidFill>
                  <a:srgbClr val="292929"/>
                </a:solidFill>
                <a:highlight>
                  <a:srgbClr val="FFFFFF"/>
                </a:highlight>
              </a:rPr>
              <a:t>: Tester không tìm thấy lỗi trên phần mềm tính toán ở phép cộng, trừ, nhân, chia =&gt; Không có lỗi ở phần phép toán nhưng ai dám khẳng định là phần nhập liệu không có lỗi? ( Lỗi này xảy ra người ta gọi là lỗi tìm ẩn).</a:t>
            </a:r>
            <a:endParaRPr sz="3200">
              <a:solidFill>
                <a:srgbClr val="292929"/>
              </a:solidFill>
              <a:highlight>
                <a:srgbClr val="FFFFFF"/>
              </a:highlight>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g1135cfe7efe_0_109"/>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7 nguyên lý cơ bản</a:t>
            </a:r>
            <a:endParaRPr/>
          </a:p>
        </p:txBody>
      </p:sp>
      <p:sp>
        <p:nvSpPr>
          <p:cNvPr id="361" name="Google Shape;361;g1135cfe7efe_0_109"/>
          <p:cNvSpPr txBox="1">
            <a:spLocks noGrp="1"/>
          </p:cNvSpPr>
          <p:nvPr>
            <p:ph type="body" idx="1"/>
          </p:nvPr>
        </p:nvSpPr>
        <p:spPr>
          <a:xfrm>
            <a:off x="609600" y="990600"/>
            <a:ext cx="10498800" cy="5598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solidFill>
                  <a:srgbClr val="333333"/>
                </a:solidFill>
              </a:rPr>
              <a:t>Kiểm thử vét cạn(toàn bộ) là không thể</a:t>
            </a:r>
            <a:endParaRPr sz="4000" i="1"/>
          </a:p>
        </p:txBody>
      </p:sp>
      <p:sp>
        <p:nvSpPr>
          <p:cNvPr id="362" name="Google Shape;362;g1135cfe7efe_0_109"/>
          <p:cNvSpPr txBox="1">
            <a:spLocks noGrp="1"/>
          </p:cNvSpPr>
          <p:nvPr>
            <p:ph type="body" idx="1"/>
          </p:nvPr>
        </p:nvSpPr>
        <p:spPr>
          <a:xfrm>
            <a:off x="406350" y="1648650"/>
            <a:ext cx="11175900" cy="4953000"/>
          </a:xfrm>
          <a:prstGeom prst="rect">
            <a:avLst/>
          </a:prstGeom>
          <a:noFill/>
          <a:ln>
            <a:noFill/>
          </a:ln>
        </p:spPr>
        <p:txBody>
          <a:bodyPr spcFirstLastPara="1" wrap="square" lIns="91425" tIns="45700" rIns="91425" bIns="45700" anchor="t" anchorCtr="0">
            <a:normAutofit/>
          </a:bodyPr>
          <a:lstStyle/>
          <a:p>
            <a:pPr marL="742950" lvl="1" indent="-368300" algn="l" rtl="0">
              <a:spcBef>
                <a:spcPts val="480"/>
              </a:spcBef>
              <a:spcAft>
                <a:spcPts val="0"/>
              </a:spcAft>
              <a:buSzPts val="3700"/>
              <a:buFont typeface="Quattrocento Sans"/>
              <a:buChar char="❖"/>
            </a:pPr>
            <a:r>
              <a:rPr lang="en-US" sz="3700">
                <a:solidFill>
                  <a:srgbClr val="333333"/>
                </a:solidFill>
              </a:rPr>
              <a:t>Kiểm thử mọi thứ  là không khả thi, ngoại trừ một số trường hợp quá đơn giản. Thay vì kiểm thử vét cạn, chúng ta nên tập trung vào phân tích và đánh mức ưu tiên cho các rủi ro để tập trung nỗ lực kiểm thử.</a:t>
            </a:r>
            <a:endParaRPr sz="3700"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62">
                                            <p:txEl>
                                              <p:pRg st="0" end="0"/>
                                            </p:txEl>
                                          </p:spTgt>
                                        </p:tgtEl>
                                        <p:attrNameLst>
                                          <p:attrName>style.visibility</p:attrName>
                                        </p:attrNameLst>
                                      </p:cBhvr>
                                      <p:to>
                                        <p:strVal val="visible"/>
                                      </p:to>
                                    </p:set>
                                    <p:anim calcmode="lin" valueType="num">
                                      <p:cBhvr additive="base">
                                        <p:cTn id="7" dur="1000"/>
                                        <p:tgtEl>
                                          <p:spTgt spid="362">
                                            <p:txEl>
                                              <p:pRg st="0" end="0"/>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g1135cfe7efe_0_102"/>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7 nguyên lý cơ bản</a:t>
            </a:r>
            <a:endParaRPr/>
          </a:p>
        </p:txBody>
      </p:sp>
      <p:sp>
        <p:nvSpPr>
          <p:cNvPr id="368" name="Google Shape;368;g1135cfe7efe_0_102"/>
          <p:cNvSpPr txBox="1">
            <a:spLocks noGrp="1"/>
          </p:cNvSpPr>
          <p:nvPr>
            <p:ph type="body" idx="1"/>
          </p:nvPr>
        </p:nvSpPr>
        <p:spPr>
          <a:xfrm>
            <a:off x="526825" y="952500"/>
            <a:ext cx="11183400" cy="5504700"/>
          </a:xfrm>
          <a:prstGeom prst="rect">
            <a:avLst/>
          </a:prstGeom>
          <a:noFill/>
          <a:ln>
            <a:noFill/>
          </a:ln>
        </p:spPr>
        <p:txBody>
          <a:bodyPr spcFirstLastPara="1" wrap="square" lIns="91425" tIns="45700" rIns="91425" bIns="45700" anchor="t" anchorCtr="0">
            <a:normAutofit/>
          </a:bodyPr>
          <a:lstStyle/>
          <a:p>
            <a:pPr marL="0" lvl="0" indent="0" algn="l" rtl="0">
              <a:spcBef>
                <a:spcPts val="560"/>
              </a:spcBef>
              <a:spcAft>
                <a:spcPts val="0"/>
              </a:spcAft>
              <a:buNone/>
            </a:pPr>
            <a:r>
              <a:rPr lang="en-US" sz="3300" b="1">
                <a:solidFill>
                  <a:srgbClr val="292929"/>
                </a:solidFill>
                <a:highlight>
                  <a:srgbClr val="FFFFFF"/>
                </a:highlight>
              </a:rPr>
              <a:t>Ví dụ</a:t>
            </a:r>
            <a:r>
              <a:rPr lang="en-US" sz="3300">
                <a:solidFill>
                  <a:srgbClr val="292929"/>
                </a:solidFill>
                <a:highlight>
                  <a:srgbClr val="FFFFFF"/>
                </a:highlight>
              </a:rPr>
              <a:t> : Một form có textbox cho phép nhập từ 1 -&gt; 1.000.000.000.000. </a:t>
            </a:r>
            <a:endParaRPr sz="3300">
              <a:solidFill>
                <a:srgbClr val="292929"/>
              </a:solidFill>
              <a:highlight>
                <a:srgbClr val="FFFFFF"/>
              </a:highlight>
            </a:endParaRPr>
          </a:p>
          <a:p>
            <a:pPr marL="0" lvl="0" indent="0" algn="l" rtl="0">
              <a:spcBef>
                <a:spcPts val="560"/>
              </a:spcBef>
              <a:spcAft>
                <a:spcPts val="0"/>
              </a:spcAft>
              <a:buNone/>
            </a:pPr>
            <a:r>
              <a:rPr lang="en-US" sz="3300">
                <a:solidFill>
                  <a:srgbClr val="292929"/>
                </a:solidFill>
                <a:highlight>
                  <a:srgbClr val="FFFFFF"/>
                </a:highlight>
              </a:rPr>
              <a:t>Nếu để kiểm thử nhập liệu cho textbox này ta phải kiểm thử 1k tỷ lần. Mỗi thao tác nhập cho là 1 giây, và phép toán kiểm tra nhập liệu là 0.1 giây nữa thì ta phải mất xấp xỉ 1k tỷ giây là khoảng 31k năm để thực thi nó. Đời người chỉ khoảng một trăm năm, vậy phải mất cả mấy nghìn đời để thực thi kiểm tra một textbox mà chưa kể đến nhiều đối tượng khác cho nên mới nói điều này là không thể làm được! (Chi phí nuôi nghìn người và giá trị bỏ ra là không xứng).</a:t>
            </a:r>
            <a:endParaRPr sz="3300" i="1"/>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g1135cfe7efe_0_96"/>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7 nguyên lý cơ bản</a:t>
            </a:r>
            <a:endParaRPr/>
          </a:p>
        </p:txBody>
      </p:sp>
      <p:sp>
        <p:nvSpPr>
          <p:cNvPr id="374" name="Google Shape;374;g1135cfe7efe_0_96"/>
          <p:cNvSpPr txBox="1">
            <a:spLocks noGrp="1"/>
          </p:cNvSpPr>
          <p:nvPr>
            <p:ph type="body" idx="1"/>
          </p:nvPr>
        </p:nvSpPr>
        <p:spPr>
          <a:xfrm>
            <a:off x="609600" y="990600"/>
            <a:ext cx="10498800" cy="559800"/>
          </a:xfrm>
          <a:prstGeom prst="rect">
            <a:avLst/>
          </a:prstGeom>
          <a:noFill/>
          <a:ln>
            <a:noFill/>
          </a:ln>
        </p:spPr>
        <p:txBody>
          <a:bodyPr spcFirstLastPara="1" wrap="square" lIns="91425" tIns="45700" rIns="91425" bIns="45700" anchor="t" anchorCtr="0">
            <a:noAutofit/>
          </a:bodyPr>
          <a:lstStyle/>
          <a:p>
            <a:pPr marL="342900" lvl="0" indent="-419100" algn="l" rtl="0">
              <a:lnSpc>
                <a:spcPct val="80000"/>
              </a:lnSpc>
              <a:spcBef>
                <a:spcPts val="0"/>
              </a:spcBef>
              <a:spcAft>
                <a:spcPts val="0"/>
              </a:spcAft>
              <a:buSzPts val="4000"/>
              <a:buFont typeface="Quattrocento Sans"/>
              <a:buChar char="❑"/>
            </a:pPr>
            <a:r>
              <a:rPr lang="en-US" sz="4000">
                <a:solidFill>
                  <a:srgbClr val="333333"/>
                </a:solidFill>
              </a:rPr>
              <a:t>Kiểm thử sớm tiết kiệm thời gian và tiền bạc</a:t>
            </a:r>
            <a:endParaRPr sz="2890" i="1"/>
          </a:p>
        </p:txBody>
      </p:sp>
      <p:sp>
        <p:nvSpPr>
          <p:cNvPr id="375" name="Google Shape;375;g1135cfe7efe_0_96"/>
          <p:cNvSpPr txBox="1">
            <a:spLocks noGrp="1"/>
          </p:cNvSpPr>
          <p:nvPr>
            <p:ph type="body" idx="1"/>
          </p:nvPr>
        </p:nvSpPr>
        <p:spPr>
          <a:xfrm>
            <a:off x="481650" y="1550400"/>
            <a:ext cx="11379300" cy="4953000"/>
          </a:xfrm>
          <a:prstGeom prst="rect">
            <a:avLst/>
          </a:prstGeom>
          <a:noFill/>
          <a:ln>
            <a:noFill/>
          </a:ln>
        </p:spPr>
        <p:txBody>
          <a:bodyPr spcFirstLastPara="1" wrap="square" lIns="91425" tIns="45700" rIns="91425" bIns="45700" anchor="t" anchorCtr="0">
            <a:normAutofit/>
          </a:bodyPr>
          <a:lstStyle/>
          <a:p>
            <a:pPr marL="742950" lvl="1" indent="-361950" algn="l" rtl="0">
              <a:spcBef>
                <a:spcPts val="480"/>
              </a:spcBef>
              <a:spcAft>
                <a:spcPts val="0"/>
              </a:spcAft>
              <a:buSzPts val="3600"/>
              <a:buFont typeface="Quattrocento Sans"/>
              <a:buChar char="❖"/>
            </a:pPr>
            <a:r>
              <a:rPr lang="en-US" sz="3600">
                <a:solidFill>
                  <a:srgbClr val="333333"/>
                </a:solidFill>
              </a:rPr>
              <a:t>Để sớm phát hiện lỗi, các hoạt động kiểm thử cả động và tĩnh nên được tiến hành càng sớm càng tốt trong vòng đời phát triển phần mềm. Kiểm thử sớm đôi khi còn được coi là kiểm thử shift-left. Đây là bước kiểm thử giúp giảm thiểu hoặc loại bỏ chi phí phát sinh do thay đổi.</a:t>
            </a:r>
            <a:endParaRPr sz="3600"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75">
                                            <p:txEl>
                                              <p:pRg st="0" end="0"/>
                                            </p:txEl>
                                          </p:spTgt>
                                        </p:tgtEl>
                                        <p:attrNameLst>
                                          <p:attrName>style.visibility</p:attrName>
                                        </p:attrNameLst>
                                      </p:cBhvr>
                                      <p:to>
                                        <p:strVal val="visible"/>
                                      </p:to>
                                    </p:set>
                                    <p:anim calcmode="lin" valueType="num">
                                      <p:cBhvr additive="base">
                                        <p:cTn id="7" dur="1000"/>
                                        <p:tgtEl>
                                          <p:spTgt spid="375">
                                            <p:txEl>
                                              <p:pRg st="0" end="0"/>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g1135cfe7efe_0_62"/>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7 nguyên lý cơ bản</a:t>
            </a:r>
            <a:endParaRPr/>
          </a:p>
        </p:txBody>
      </p:sp>
      <p:sp>
        <p:nvSpPr>
          <p:cNvPr id="381" name="Google Shape;381;g1135cfe7efe_0_62"/>
          <p:cNvSpPr txBox="1">
            <a:spLocks noGrp="1"/>
          </p:cNvSpPr>
          <p:nvPr>
            <p:ph type="body" idx="1"/>
          </p:nvPr>
        </p:nvSpPr>
        <p:spPr>
          <a:xfrm>
            <a:off x="466600" y="1023575"/>
            <a:ext cx="11379300" cy="4953000"/>
          </a:xfrm>
          <a:prstGeom prst="rect">
            <a:avLst/>
          </a:prstGeom>
          <a:noFill/>
          <a:ln>
            <a:noFill/>
          </a:ln>
        </p:spPr>
        <p:txBody>
          <a:bodyPr spcFirstLastPara="1" wrap="square" lIns="91425" tIns="45700" rIns="91425" bIns="45700" anchor="t" anchorCtr="0">
            <a:normAutofit/>
          </a:bodyPr>
          <a:lstStyle/>
          <a:p>
            <a:pPr marL="0" lvl="0" indent="0" algn="l" rtl="0">
              <a:spcBef>
                <a:spcPts val="560"/>
              </a:spcBef>
              <a:spcAft>
                <a:spcPts val="0"/>
              </a:spcAft>
              <a:buNone/>
            </a:pPr>
            <a:r>
              <a:rPr lang="en-US" sz="3600" b="1">
                <a:solidFill>
                  <a:srgbClr val="292929"/>
                </a:solidFill>
                <a:highlight>
                  <a:srgbClr val="FFFFFF"/>
                </a:highlight>
              </a:rPr>
              <a:t>Ví dụ</a:t>
            </a:r>
            <a:r>
              <a:rPr lang="en-US" sz="3600">
                <a:solidFill>
                  <a:srgbClr val="292929"/>
                </a:solidFill>
                <a:highlight>
                  <a:srgbClr val="FFFFFF"/>
                </a:highlight>
              </a:rPr>
              <a:t>:  Cho một phần mềm kiểm soát máy bay. Nếu trong quá trình phát triển chúng ta không sớm phát hiện lỗi nhỏ: một phép cộng bị sai (ví dụ), và khi quy trình thật vận dụng thì lỗi này xảy ra làm máy bay bị lật nhào trên không. Và chi phí lúc đó rà soát lại là: chi phí thu hồi máy bay, sửa lỗi phần mềm, cài đặt lại ... =&gt; Nhưng nếu ở giai đoạn phát triển ta triệt tiêu lỗi này, chi phí sẽ rẻ hơn nhiều.</a:t>
            </a:r>
            <a:endParaRPr sz="3600" i="1"/>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g1135cfe7efe_0_56"/>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7 nguyên lý cơ bản</a:t>
            </a:r>
            <a:endParaRPr/>
          </a:p>
        </p:txBody>
      </p:sp>
      <p:sp>
        <p:nvSpPr>
          <p:cNvPr id="387" name="Google Shape;387;g1135cfe7efe_0_56"/>
          <p:cNvSpPr txBox="1">
            <a:spLocks noGrp="1"/>
          </p:cNvSpPr>
          <p:nvPr>
            <p:ph type="body" idx="1"/>
          </p:nvPr>
        </p:nvSpPr>
        <p:spPr>
          <a:xfrm>
            <a:off x="609600" y="990600"/>
            <a:ext cx="10498800" cy="5598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solidFill>
                  <a:srgbClr val="333333"/>
                </a:solidFill>
              </a:rPr>
              <a:t>Phân cụm lỗi cùng nhau</a:t>
            </a:r>
            <a:endParaRPr sz="4000" i="1"/>
          </a:p>
        </p:txBody>
      </p:sp>
      <p:sp>
        <p:nvSpPr>
          <p:cNvPr id="388" name="Google Shape;388;g1135cfe7efe_0_56"/>
          <p:cNvSpPr txBox="1">
            <a:spLocks noGrp="1"/>
          </p:cNvSpPr>
          <p:nvPr>
            <p:ph type="body" idx="1"/>
          </p:nvPr>
        </p:nvSpPr>
        <p:spPr>
          <a:xfrm>
            <a:off x="481650" y="1550400"/>
            <a:ext cx="11151300" cy="5238900"/>
          </a:xfrm>
          <a:prstGeom prst="rect">
            <a:avLst/>
          </a:prstGeom>
          <a:noFill/>
          <a:ln>
            <a:noFill/>
          </a:ln>
        </p:spPr>
        <p:txBody>
          <a:bodyPr spcFirstLastPara="1" wrap="square" lIns="91425" tIns="45700" rIns="91425" bIns="45700" anchor="t" anchorCtr="0">
            <a:normAutofit/>
          </a:bodyPr>
          <a:lstStyle/>
          <a:p>
            <a:pPr marL="742950" lvl="1" indent="-361950" algn="l" rtl="0">
              <a:spcBef>
                <a:spcPts val="480"/>
              </a:spcBef>
              <a:spcAft>
                <a:spcPts val="0"/>
              </a:spcAft>
              <a:buSzPts val="3600"/>
              <a:buFont typeface="Quattrocento Sans"/>
              <a:buChar char="❖"/>
            </a:pPr>
            <a:r>
              <a:rPr lang="en-US" sz="3600">
                <a:solidFill>
                  <a:srgbClr val="333333"/>
                </a:solidFill>
              </a:rPr>
              <a:t>Một số lượng nhỏ các mô-đun thường chứa hầu hết các lỗi phát hiện được trong giai đoạn kiểm thử trước khi phát hành, hoặc chịu trách nhiệm về hầu hết các hỏng hóc trong quá trình hoạt động. Các cụm lỗi dự đoán được và bị phát hiện khi kiểm thử và vận hành là đầu vào quan trọng cho phân tích rủi ro được áp dụng trong lần kiểm thử.</a:t>
            </a:r>
            <a:endParaRPr sz="1500">
              <a:solidFill>
                <a:srgbClr val="292929"/>
              </a:solidFill>
              <a:highlight>
                <a:srgbClr val="FFFFFF"/>
              </a:highlight>
              <a:latin typeface="Lora"/>
              <a:ea typeface="Lora"/>
              <a:cs typeface="Lora"/>
              <a:sym typeface="Lora"/>
            </a:endParaRPr>
          </a:p>
          <a:p>
            <a:pPr marL="0" lvl="0" indent="0" algn="l" rtl="0">
              <a:spcBef>
                <a:spcPts val="560"/>
              </a:spcBef>
              <a:spcAft>
                <a:spcPts val="0"/>
              </a:spcAft>
              <a:buNone/>
            </a:pPr>
            <a:r>
              <a:rPr lang="en-US" sz="3600">
                <a:solidFill>
                  <a:srgbClr val="292929"/>
                </a:solidFill>
                <a:highlight>
                  <a:srgbClr val="FFFFFF"/>
                </a:highlight>
              </a:rPr>
              <a:t>Ví dụ: Ứng dụng máy tính đang bị lỗi ở phép tính cộng, thì có thể phép tính trừ, nhân chia cũng đang bị lỗi.</a:t>
            </a:r>
            <a:endParaRPr sz="3400"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88">
                                            <p:txEl>
                                              <p:pRg st="0" end="0"/>
                                            </p:txEl>
                                          </p:spTgt>
                                        </p:tgtEl>
                                        <p:attrNameLst>
                                          <p:attrName>style.visibility</p:attrName>
                                        </p:attrNameLst>
                                      </p:cBhvr>
                                      <p:to>
                                        <p:strVal val="visible"/>
                                      </p:to>
                                    </p:set>
                                    <p:anim calcmode="lin" valueType="num">
                                      <p:cBhvr additive="base">
                                        <p:cTn id="7" dur="1000"/>
                                        <p:tgtEl>
                                          <p:spTgt spid="388">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88">
                                            <p:txEl>
                                              <p:pRg st="1" end="1"/>
                                            </p:txEl>
                                          </p:spTgt>
                                        </p:tgtEl>
                                        <p:attrNameLst>
                                          <p:attrName>style.visibility</p:attrName>
                                        </p:attrNameLst>
                                      </p:cBhvr>
                                      <p:to>
                                        <p:strVal val="visible"/>
                                      </p:to>
                                    </p:set>
                                    <p:anim calcmode="lin" valueType="num">
                                      <p:cBhvr additive="base">
                                        <p:cTn id="12" dur="1000"/>
                                        <p:tgtEl>
                                          <p:spTgt spid="388">
                                            <p:txEl>
                                              <p:pRg st="1" end="1"/>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g1135cfe7efe_0_69"/>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7 nguyên lý cơ bản</a:t>
            </a:r>
            <a:endParaRPr/>
          </a:p>
        </p:txBody>
      </p:sp>
      <p:sp>
        <p:nvSpPr>
          <p:cNvPr id="394" name="Google Shape;394;g1135cfe7efe_0_69"/>
          <p:cNvSpPr txBox="1">
            <a:spLocks noGrp="1"/>
          </p:cNvSpPr>
          <p:nvPr>
            <p:ph type="body" idx="1"/>
          </p:nvPr>
        </p:nvSpPr>
        <p:spPr>
          <a:xfrm>
            <a:off x="609600" y="990600"/>
            <a:ext cx="10498800" cy="6651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solidFill>
                  <a:srgbClr val="333333"/>
                </a:solidFill>
              </a:rPr>
              <a:t>Đề phòng nghịch lý thuốc trừ sâu</a:t>
            </a:r>
            <a:endParaRPr sz="4000" i="1"/>
          </a:p>
        </p:txBody>
      </p:sp>
      <p:sp>
        <p:nvSpPr>
          <p:cNvPr id="395" name="Google Shape;395;g1135cfe7efe_0_69"/>
          <p:cNvSpPr txBox="1">
            <a:spLocks noGrp="1"/>
          </p:cNvSpPr>
          <p:nvPr>
            <p:ph type="body" idx="1"/>
          </p:nvPr>
        </p:nvSpPr>
        <p:spPr>
          <a:xfrm>
            <a:off x="481700" y="1655750"/>
            <a:ext cx="11100600" cy="4953000"/>
          </a:xfrm>
          <a:prstGeom prst="rect">
            <a:avLst/>
          </a:prstGeom>
          <a:noFill/>
          <a:ln>
            <a:noFill/>
          </a:ln>
        </p:spPr>
        <p:txBody>
          <a:bodyPr spcFirstLastPara="1" wrap="square" lIns="91425" tIns="45700" rIns="91425" bIns="45700" anchor="t" anchorCtr="0">
            <a:noAutofit/>
          </a:bodyPr>
          <a:lstStyle/>
          <a:p>
            <a:pPr marL="742950" lvl="1" indent="-361950" algn="l" rtl="0">
              <a:spcBef>
                <a:spcPts val="480"/>
              </a:spcBef>
              <a:spcAft>
                <a:spcPts val="0"/>
              </a:spcAft>
              <a:buSzPts val="3600"/>
              <a:buFont typeface="Quattrocento Sans"/>
              <a:buChar char="❖"/>
            </a:pPr>
            <a:r>
              <a:rPr lang="en-US" sz="3600">
                <a:solidFill>
                  <a:srgbClr val="333333"/>
                </a:solidFill>
              </a:rPr>
              <a:t>Nếu cùng một tập các trường hợp kiểm thử được lặp đi lặp lại, rốt cuộc chúng không còn tìm thấy bất kỳ lỗi mới nào nữa. Để phát hiện lỗi mới, các bước kiểm thử hiện tại và dữ liệu kiểm thử đã thay đổi, nên cần viết thêm bước kiểm thử mới.</a:t>
            </a:r>
            <a:endParaRPr sz="3600">
              <a:solidFill>
                <a:srgbClr val="333333"/>
              </a:solidFill>
            </a:endParaRPr>
          </a:p>
          <a:p>
            <a:pPr marL="0" lvl="0" indent="0" algn="l" rtl="0">
              <a:spcBef>
                <a:spcPts val="560"/>
              </a:spcBef>
              <a:spcAft>
                <a:spcPts val="0"/>
              </a:spcAft>
              <a:buClr>
                <a:schemeClr val="dk1"/>
              </a:buClr>
              <a:buSzPts val="1100"/>
              <a:buFont typeface="Arial"/>
              <a:buNone/>
            </a:pPr>
            <a:r>
              <a:rPr lang="en-US" sz="3600" b="1">
                <a:solidFill>
                  <a:srgbClr val="292929"/>
                </a:solidFill>
                <a:highlight>
                  <a:srgbClr val="FFFFFF"/>
                </a:highlight>
              </a:rPr>
              <a:t>Ví dụ</a:t>
            </a:r>
            <a:r>
              <a:rPr lang="en-US" sz="3600">
                <a:solidFill>
                  <a:srgbClr val="292929"/>
                </a:solidFill>
                <a:highlight>
                  <a:srgbClr val="FFFFFF"/>
                </a:highlight>
              </a:rPr>
              <a:t>: Test 1 case mà developer fixed rồi thì không còn bug nữa. (Như sâu bị phun thuốc trừ sâu nhiều thì bị lờn thuốc.) Do vậy nên bắt sâu bằng tay, hoặc tạo testcase mới nếu có yêu cầu test lại.</a:t>
            </a:r>
            <a:endParaRPr sz="3600">
              <a:solidFill>
                <a:srgbClr val="333333"/>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95">
                                            <p:txEl>
                                              <p:pRg st="0" end="0"/>
                                            </p:txEl>
                                          </p:spTgt>
                                        </p:tgtEl>
                                        <p:attrNameLst>
                                          <p:attrName>style.visibility</p:attrName>
                                        </p:attrNameLst>
                                      </p:cBhvr>
                                      <p:to>
                                        <p:strVal val="visible"/>
                                      </p:to>
                                    </p:set>
                                    <p:anim calcmode="lin" valueType="num">
                                      <p:cBhvr additive="base">
                                        <p:cTn id="7" dur="1000"/>
                                        <p:tgtEl>
                                          <p:spTgt spid="395">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95">
                                            <p:txEl>
                                              <p:pRg st="1" end="1"/>
                                            </p:txEl>
                                          </p:spTgt>
                                        </p:tgtEl>
                                        <p:attrNameLst>
                                          <p:attrName>style.visibility</p:attrName>
                                        </p:attrNameLst>
                                      </p:cBhvr>
                                      <p:to>
                                        <p:strVal val="visible"/>
                                      </p:to>
                                    </p:set>
                                    <p:anim calcmode="lin" valueType="num">
                                      <p:cBhvr additive="base">
                                        <p:cTn id="12" dur="1000"/>
                                        <p:tgtEl>
                                          <p:spTgt spid="395">
                                            <p:txEl>
                                              <p:pRg st="1" end="1"/>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g1135cfe7efe_0_82"/>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7 nguyên lý cơ bản</a:t>
            </a:r>
            <a:endParaRPr/>
          </a:p>
        </p:txBody>
      </p:sp>
      <p:sp>
        <p:nvSpPr>
          <p:cNvPr id="401" name="Google Shape;401;g1135cfe7efe_0_82"/>
          <p:cNvSpPr txBox="1">
            <a:spLocks noGrp="1"/>
          </p:cNvSpPr>
          <p:nvPr>
            <p:ph type="body" idx="1"/>
          </p:nvPr>
        </p:nvSpPr>
        <p:spPr>
          <a:xfrm>
            <a:off x="609600" y="762150"/>
            <a:ext cx="10498800" cy="6651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solidFill>
                  <a:srgbClr val="333333"/>
                </a:solidFill>
              </a:rPr>
              <a:t>Kiểm thử phụ thuộc vào bối cảnh</a:t>
            </a:r>
            <a:endParaRPr sz="4000" i="1"/>
          </a:p>
        </p:txBody>
      </p:sp>
      <p:sp>
        <p:nvSpPr>
          <p:cNvPr id="402" name="Google Shape;402;g1135cfe7efe_0_82"/>
          <p:cNvSpPr txBox="1">
            <a:spLocks noGrp="1"/>
          </p:cNvSpPr>
          <p:nvPr>
            <p:ph type="body" idx="1"/>
          </p:nvPr>
        </p:nvSpPr>
        <p:spPr>
          <a:xfrm>
            <a:off x="371900" y="1427250"/>
            <a:ext cx="11210400" cy="5133600"/>
          </a:xfrm>
          <a:prstGeom prst="rect">
            <a:avLst/>
          </a:prstGeom>
          <a:noFill/>
          <a:ln>
            <a:noFill/>
          </a:ln>
        </p:spPr>
        <p:txBody>
          <a:bodyPr spcFirstLastPara="1" wrap="square" lIns="91425" tIns="45700" rIns="91425" bIns="45700" anchor="t" anchorCtr="0">
            <a:noAutofit/>
          </a:bodyPr>
          <a:lstStyle/>
          <a:p>
            <a:pPr marL="742950" lvl="1" indent="-368300" algn="l" rtl="0">
              <a:spcBef>
                <a:spcPts val="480"/>
              </a:spcBef>
              <a:spcAft>
                <a:spcPts val="0"/>
              </a:spcAft>
              <a:buSzPts val="3700"/>
              <a:buFont typeface="Quattrocento Sans"/>
              <a:buChar char="❖"/>
            </a:pPr>
            <a:r>
              <a:rPr lang="en-US" sz="3700">
                <a:solidFill>
                  <a:srgbClr val="333333"/>
                </a:solidFill>
              </a:rPr>
              <a:t>Kiểm thử được thực hiện khác nhau trong các bối cảnh khác nhau.</a:t>
            </a:r>
            <a:endParaRPr sz="3700">
              <a:solidFill>
                <a:srgbClr val="333333"/>
              </a:solidFill>
            </a:endParaRPr>
          </a:p>
          <a:p>
            <a:pPr marL="0" lvl="0" indent="0" algn="l" rtl="0">
              <a:spcBef>
                <a:spcPts val="560"/>
              </a:spcBef>
              <a:spcAft>
                <a:spcPts val="0"/>
              </a:spcAft>
              <a:buNone/>
            </a:pPr>
            <a:r>
              <a:rPr lang="en-US" sz="3700">
                <a:solidFill>
                  <a:srgbClr val="292929"/>
                </a:solidFill>
                <a:highlight>
                  <a:srgbClr val="FFFFFF"/>
                </a:highlight>
              </a:rPr>
              <a:t>Ví dụ: Thực hiện kiểm tra hệ thống bảo mật thì ngữ cảnh này ta phải quan tâm đến: bảo mật hệ thống, hacking, ... khi ta test hệ thống bán hàng online: thì ta quan tâm đến giỏ hàng, tiền, bảo mật giao dịch...</a:t>
            </a:r>
            <a:endParaRPr sz="3700">
              <a:solidFill>
                <a:srgbClr val="333333"/>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02">
                                            <p:txEl>
                                              <p:pRg st="0" end="0"/>
                                            </p:txEl>
                                          </p:spTgt>
                                        </p:tgtEl>
                                        <p:attrNameLst>
                                          <p:attrName>style.visibility</p:attrName>
                                        </p:attrNameLst>
                                      </p:cBhvr>
                                      <p:to>
                                        <p:strVal val="visible"/>
                                      </p:to>
                                    </p:set>
                                    <p:anim calcmode="lin" valueType="num">
                                      <p:cBhvr additive="base">
                                        <p:cTn id="7" dur="1000"/>
                                        <p:tgtEl>
                                          <p:spTgt spid="402">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02">
                                            <p:txEl>
                                              <p:pRg st="1" end="1"/>
                                            </p:txEl>
                                          </p:spTgt>
                                        </p:tgtEl>
                                        <p:attrNameLst>
                                          <p:attrName>style.visibility</p:attrName>
                                        </p:attrNameLst>
                                      </p:cBhvr>
                                      <p:to>
                                        <p:strVal val="visible"/>
                                      </p:to>
                                    </p:set>
                                    <p:anim calcmode="lin" valueType="num">
                                      <p:cBhvr additive="base">
                                        <p:cTn id="12" dur="1000"/>
                                        <p:tgtEl>
                                          <p:spTgt spid="402">
                                            <p:txEl>
                                              <p:pRg st="1" end="1"/>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4"/>
          <p:cNvSpPr txBox="1">
            <a:spLocks noGrp="1"/>
          </p:cNvSpPr>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Tại sao phải kiểm thử phần mềm ?</a:t>
            </a:r>
            <a:endParaRPr/>
          </a:p>
        </p:txBody>
      </p:sp>
      <p:sp>
        <p:nvSpPr>
          <p:cNvPr id="135" name="Google Shape;135;p4"/>
          <p:cNvSpPr txBox="1"/>
          <p:nvPr/>
        </p:nvSpPr>
        <p:spPr>
          <a:xfrm>
            <a:off x="617100" y="1701675"/>
            <a:ext cx="11190900" cy="4845900"/>
          </a:xfrm>
          <a:prstGeom prst="rect">
            <a:avLst/>
          </a:prstGeom>
          <a:noFill/>
          <a:ln>
            <a:noFill/>
          </a:ln>
        </p:spPr>
        <p:txBody>
          <a:bodyPr spcFirstLastPara="1" wrap="square" lIns="91425" tIns="45700" rIns="91425" bIns="45700" anchor="t" anchorCtr="0">
            <a:noAutofit/>
          </a:bodyPr>
          <a:lstStyle/>
          <a:p>
            <a:pPr marL="742950" lvl="1" indent="-362955" algn="l" rtl="0">
              <a:spcBef>
                <a:spcPts val="480"/>
              </a:spcBef>
              <a:spcAft>
                <a:spcPts val="0"/>
              </a:spcAft>
              <a:buClr>
                <a:srgbClr val="FF5A33"/>
              </a:buClr>
              <a:buSzPts val="3616"/>
              <a:buFont typeface="Quattrocento Sans"/>
              <a:buChar char="❖"/>
            </a:pPr>
            <a:r>
              <a:rPr lang="en-US" sz="3615">
                <a:solidFill>
                  <a:srgbClr val="333333"/>
                </a:solidFill>
                <a:highlight>
                  <a:schemeClr val="lt1"/>
                </a:highlight>
                <a:latin typeface="Quattrocento Sans"/>
                <a:ea typeface="Quattrocento Sans"/>
                <a:cs typeface="Quattrocento Sans"/>
                <a:sym typeface="Quattrocento Sans"/>
              </a:rPr>
              <a:t>Phần mềm là 1 phần của cuộc sống hiện đại, từ những phần mềm nghiệp vụ đến những sản phẩm phục vụ con người.</a:t>
            </a:r>
            <a:endParaRPr sz="3615">
              <a:solidFill>
                <a:schemeClr val="dk1"/>
              </a:solidFill>
              <a:latin typeface="Quattrocento Sans"/>
              <a:ea typeface="Quattrocento Sans"/>
              <a:cs typeface="Quattrocento Sans"/>
              <a:sym typeface="Quattrocento Sans"/>
            </a:endParaRPr>
          </a:p>
          <a:p>
            <a:pPr marL="742950" lvl="1" indent="-362955" algn="l" rtl="0">
              <a:spcBef>
                <a:spcPts val="480"/>
              </a:spcBef>
              <a:spcAft>
                <a:spcPts val="0"/>
              </a:spcAft>
              <a:buClr>
                <a:srgbClr val="FF5A33"/>
              </a:buClr>
              <a:buSzPts val="3616"/>
              <a:buFont typeface="Quattrocento Sans"/>
              <a:buChar char="❖"/>
            </a:pPr>
            <a:r>
              <a:rPr lang="en-US" sz="3615">
                <a:solidFill>
                  <a:srgbClr val="333333"/>
                </a:solidFill>
                <a:highlight>
                  <a:schemeClr val="lt1"/>
                </a:highlight>
                <a:latin typeface="Quattrocento Sans"/>
                <a:ea typeface="Quattrocento Sans"/>
                <a:cs typeface="Quattrocento Sans"/>
                <a:sym typeface="Quattrocento Sans"/>
              </a:rPr>
              <a:t>Hầu hết mọi người đều có lúc trải qua việc phần mềm làm việc ko đúng mong đợi.</a:t>
            </a:r>
            <a:endParaRPr sz="3615">
              <a:solidFill>
                <a:schemeClr val="dk1"/>
              </a:solidFill>
              <a:latin typeface="Quattrocento Sans"/>
              <a:ea typeface="Quattrocento Sans"/>
              <a:cs typeface="Quattrocento Sans"/>
              <a:sym typeface="Quattrocento Sans"/>
            </a:endParaRPr>
          </a:p>
          <a:p>
            <a:pPr marL="742950" lvl="1" indent="-362955" algn="l" rtl="0">
              <a:spcBef>
                <a:spcPts val="480"/>
              </a:spcBef>
              <a:spcAft>
                <a:spcPts val="0"/>
              </a:spcAft>
              <a:buClr>
                <a:srgbClr val="FF5A33"/>
              </a:buClr>
              <a:buSzPts val="3616"/>
              <a:buFont typeface="Quattrocento Sans"/>
              <a:buChar char="❖"/>
            </a:pPr>
            <a:r>
              <a:rPr lang="en-US" sz="3615">
                <a:solidFill>
                  <a:srgbClr val="333333"/>
                </a:solidFill>
                <a:highlight>
                  <a:schemeClr val="lt1"/>
                </a:highlight>
                <a:latin typeface="Quattrocento Sans"/>
                <a:ea typeface="Quattrocento Sans"/>
                <a:cs typeface="Quattrocento Sans"/>
                <a:sym typeface="Quattrocento Sans"/>
              </a:rPr>
              <a:t>Phần mềm làm việc ko chính xác có thể dẫn đến nhiều rắc rối, ví dụ như mất tiền, thời gian, quan hệ, hoặc mạnh hơn là gây ra chấn thương và cái chết</a:t>
            </a:r>
            <a:r>
              <a:rPr lang="en-US" sz="3615">
                <a:solidFill>
                  <a:schemeClr val="dk1"/>
                </a:solidFill>
                <a:latin typeface="Quattrocento Sans"/>
                <a:ea typeface="Quattrocento Sans"/>
                <a:cs typeface="Quattrocento Sans"/>
                <a:sym typeface="Quattrocento Sans"/>
              </a:rPr>
              <a:t>.</a:t>
            </a:r>
            <a:endParaRPr sz="3615">
              <a:latin typeface="Quattrocento Sans"/>
              <a:ea typeface="Quattrocento Sans"/>
              <a:cs typeface="Quattrocento Sans"/>
              <a:sym typeface="Quattrocento Sans"/>
            </a:endParaRPr>
          </a:p>
        </p:txBody>
      </p:sp>
      <p:sp>
        <p:nvSpPr>
          <p:cNvPr id="136" name="Google Shape;136;p4"/>
          <p:cNvSpPr txBox="1"/>
          <p:nvPr/>
        </p:nvSpPr>
        <p:spPr>
          <a:xfrm>
            <a:off x="391350" y="978375"/>
            <a:ext cx="111909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a:solidFill>
                  <a:schemeClr val="dk1"/>
                </a:solidFill>
                <a:latin typeface="Quattrocento Sans"/>
                <a:ea typeface="Quattrocento Sans"/>
                <a:cs typeface="Quattrocento Sans"/>
                <a:sym typeface="Quattrocento Sans"/>
              </a:rPr>
              <a:t>Ngữ cảnh về hệ thống phần mềm</a:t>
            </a:r>
            <a:endParaRPr sz="4000">
              <a:solidFill>
                <a:schemeClr val="dk1"/>
              </a:solidFill>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35">
                                            <p:txEl>
                                              <p:pRg st="0" end="0"/>
                                            </p:txEl>
                                          </p:spTgt>
                                        </p:tgtEl>
                                        <p:attrNameLst>
                                          <p:attrName>style.visibility</p:attrName>
                                        </p:attrNameLst>
                                      </p:cBhvr>
                                      <p:to>
                                        <p:strVal val="visible"/>
                                      </p:to>
                                    </p:set>
                                    <p:anim calcmode="lin" valueType="num">
                                      <p:cBhvr additive="base">
                                        <p:cTn id="7" dur="1000"/>
                                        <p:tgtEl>
                                          <p:spTgt spid="135">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35">
                                            <p:txEl>
                                              <p:pRg st="1" end="1"/>
                                            </p:txEl>
                                          </p:spTgt>
                                        </p:tgtEl>
                                        <p:attrNameLst>
                                          <p:attrName>style.visibility</p:attrName>
                                        </p:attrNameLst>
                                      </p:cBhvr>
                                      <p:to>
                                        <p:strVal val="visible"/>
                                      </p:to>
                                    </p:set>
                                    <p:anim calcmode="lin" valueType="num">
                                      <p:cBhvr additive="base">
                                        <p:cTn id="12" dur="1000"/>
                                        <p:tgtEl>
                                          <p:spTgt spid="135">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35">
                                            <p:txEl>
                                              <p:pRg st="2" end="2"/>
                                            </p:txEl>
                                          </p:spTgt>
                                        </p:tgtEl>
                                        <p:attrNameLst>
                                          <p:attrName>style.visibility</p:attrName>
                                        </p:attrNameLst>
                                      </p:cBhvr>
                                      <p:to>
                                        <p:strVal val="visible"/>
                                      </p:to>
                                    </p:set>
                                    <p:anim calcmode="lin" valueType="num">
                                      <p:cBhvr additive="base">
                                        <p:cTn id="17" dur="1000"/>
                                        <p:tgtEl>
                                          <p:spTgt spid="135">
                                            <p:txEl>
                                              <p:pRg st="2" end="2"/>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g1135cfe7efe_0_89"/>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7 nguyên lý cơ bản</a:t>
            </a:r>
            <a:endParaRPr/>
          </a:p>
        </p:txBody>
      </p:sp>
      <p:sp>
        <p:nvSpPr>
          <p:cNvPr id="408" name="Google Shape;408;g1135cfe7efe_0_89"/>
          <p:cNvSpPr txBox="1">
            <a:spLocks noGrp="1"/>
          </p:cNvSpPr>
          <p:nvPr>
            <p:ph type="body" idx="1"/>
          </p:nvPr>
        </p:nvSpPr>
        <p:spPr>
          <a:xfrm>
            <a:off x="550650" y="876400"/>
            <a:ext cx="10498800" cy="6651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solidFill>
                  <a:srgbClr val="333333"/>
                </a:solidFill>
              </a:rPr>
              <a:t>Ảo tưởng về sự vắng mặt của lỗi</a:t>
            </a:r>
            <a:endParaRPr sz="4000" i="1"/>
          </a:p>
        </p:txBody>
      </p:sp>
      <p:sp>
        <p:nvSpPr>
          <p:cNvPr id="409" name="Google Shape;409;g1135cfe7efe_0_89"/>
          <p:cNvSpPr txBox="1">
            <a:spLocks noGrp="1"/>
          </p:cNvSpPr>
          <p:nvPr>
            <p:ph type="body" idx="1"/>
          </p:nvPr>
        </p:nvSpPr>
        <p:spPr>
          <a:xfrm>
            <a:off x="412925" y="1469075"/>
            <a:ext cx="11121900" cy="5330100"/>
          </a:xfrm>
          <a:prstGeom prst="rect">
            <a:avLst/>
          </a:prstGeom>
          <a:noFill/>
          <a:ln>
            <a:noFill/>
          </a:ln>
        </p:spPr>
        <p:txBody>
          <a:bodyPr spcFirstLastPara="1" wrap="square" lIns="91425" tIns="45700" rIns="91425" bIns="45700" anchor="t" anchorCtr="0">
            <a:noAutofit/>
          </a:bodyPr>
          <a:lstStyle/>
          <a:p>
            <a:pPr marL="742950" lvl="1" indent="-368300" algn="l" rtl="0">
              <a:spcBef>
                <a:spcPts val="480"/>
              </a:spcBef>
              <a:spcAft>
                <a:spcPts val="0"/>
              </a:spcAft>
              <a:buSzPts val="3700"/>
              <a:buFont typeface="Quattrocento Sans"/>
              <a:buChar char="❖"/>
            </a:pPr>
            <a:r>
              <a:rPr lang="en-US" sz="3700">
                <a:solidFill>
                  <a:srgbClr val="333333"/>
                </a:solidFill>
              </a:rPr>
              <a:t>Một số tổ chức trông đợi kiểm thử viên có thể thực hiện tất cả các bước kiểm thử để phát hiện ra mọi lỗi nhưng Nguyên lý 1 và Nguyên lý 2 cho thấy đây là điều không thể. Hơn nữa, sẽ thật sai lầm khi kỳ vọng việc tìm và sửa một lượng lỗi lớn sẽ đảm bảo sự thành công của hệ thống. </a:t>
            </a:r>
            <a:endParaRPr sz="3700">
              <a:solidFill>
                <a:srgbClr val="292929"/>
              </a:solidFill>
              <a:highlight>
                <a:srgbClr val="FFFFFF"/>
              </a:high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09">
                                            <p:txEl>
                                              <p:pRg st="0" end="0"/>
                                            </p:txEl>
                                          </p:spTgt>
                                        </p:tgtEl>
                                        <p:attrNameLst>
                                          <p:attrName>style.visibility</p:attrName>
                                        </p:attrNameLst>
                                      </p:cBhvr>
                                      <p:to>
                                        <p:strVal val="visible"/>
                                      </p:to>
                                    </p:set>
                                    <p:anim calcmode="lin" valueType="num">
                                      <p:cBhvr additive="base">
                                        <p:cTn id="7" dur="1000"/>
                                        <p:tgtEl>
                                          <p:spTgt spid="409">
                                            <p:txEl>
                                              <p:pRg st="0" end="0"/>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g10eabee0f21_0_257"/>
          <p:cNvSpPr/>
          <p:nvPr/>
        </p:nvSpPr>
        <p:spPr>
          <a:xfrm>
            <a:off x="3305400" y="2967325"/>
            <a:ext cx="8668800" cy="923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300" b="1" cap="small">
                <a:solidFill>
                  <a:srgbClr val="FFA15D"/>
                </a:solidFill>
                <a:latin typeface="Calibri"/>
                <a:ea typeface="Calibri"/>
                <a:cs typeface="Calibri"/>
                <a:sym typeface="Calibri"/>
              </a:rPr>
              <a:t>quy trình và giai đoạn kiểm thử phần mềm</a:t>
            </a:r>
            <a:endParaRPr sz="4300" b="1" cap="small">
              <a:solidFill>
                <a:srgbClr val="FFA15D"/>
              </a:solidFill>
              <a:latin typeface="Calibri"/>
              <a:ea typeface="Calibri"/>
              <a:cs typeface="Calibri"/>
              <a:sym typeface="Calibri"/>
            </a:endParaRPr>
          </a:p>
        </p:txBody>
      </p:sp>
      <p:cxnSp>
        <p:nvCxnSpPr>
          <p:cNvPr id="415" name="Google Shape;415;g10eabee0f21_0_257"/>
          <p:cNvCxnSpPr/>
          <p:nvPr/>
        </p:nvCxnSpPr>
        <p:spPr>
          <a:xfrm>
            <a:off x="762000" y="3886200"/>
            <a:ext cx="10744200" cy="0"/>
          </a:xfrm>
          <a:prstGeom prst="straightConnector1">
            <a:avLst/>
          </a:prstGeom>
          <a:noFill/>
          <a:ln w="76200" cap="flat" cmpd="thinThick">
            <a:solidFill>
              <a:srgbClr val="FF0000"/>
            </a:solidFill>
            <a:prstDash val="solid"/>
            <a:round/>
            <a:headEnd type="none" w="sm" len="sm"/>
            <a:tailEnd type="none" w="sm" len="sm"/>
          </a:ln>
        </p:spPr>
      </p:cxnSp>
      <p:pic>
        <p:nvPicPr>
          <p:cNvPr id="416" name="Google Shape;416;g10eabee0f21_0_257"/>
          <p:cNvPicPr preferRelativeResize="0"/>
          <p:nvPr/>
        </p:nvPicPr>
        <p:blipFill rotWithShape="1">
          <a:blip r:embed="rId3">
            <a:alphaModFix/>
          </a:blip>
          <a:srcRect/>
          <a:stretch/>
        </p:blipFill>
        <p:spPr>
          <a:xfrm>
            <a:off x="761995" y="1143000"/>
            <a:ext cx="2543400" cy="3782100"/>
          </a:xfrm>
          <a:prstGeom prst="ellipse">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Google Shape;421;g10eabee0f21_0_216"/>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Quy trình và giai đoạn kiểm thử phần mềm</a:t>
            </a:r>
            <a:endParaRPr/>
          </a:p>
        </p:txBody>
      </p:sp>
      <p:pic>
        <p:nvPicPr>
          <p:cNvPr id="422" name="Google Shape;422;g10eabee0f21_0_216"/>
          <p:cNvPicPr preferRelativeResize="0"/>
          <p:nvPr/>
        </p:nvPicPr>
        <p:blipFill>
          <a:blip r:embed="rId3">
            <a:alphaModFix/>
          </a:blip>
          <a:stretch>
            <a:fillRect/>
          </a:stretch>
        </p:blipFill>
        <p:spPr>
          <a:xfrm>
            <a:off x="1520250" y="993975"/>
            <a:ext cx="8886424" cy="5132126"/>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g1135cfe7efe_0_121"/>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test planning</a:t>
            </a:r>
            <a:endParaRPr/>
          </a:p>
        </p:txBody>
      </p:sp>
      <p:sp>
        <p:nvSpPr>
          <p:cNvPr id="428" name="Google Shape;428;g1135cfe7efe_0_121"/>
          <p:cNvSpPr txBox="1">
            <a:spLocks noGrp="1"/>
          </p:cNvSpPr>
          <p:nvPr>
            <p:ph type="body" idx="1"/>
          </p:nvPr>
        </p:nvSpPr>
        <p:spPr>
          <a:xfrm>
            <a:off x="609600" y="990600"/>
            <a:ext cx="10498800" cy="6651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t>Lập kế hoạch kiểm thử(Test planning)</a:t>
            </a:r>
            <a:endParaRPr sz="4000" i="1"/>
          </a:p>
        </p:txBody>
      </p:sp>
      <p:sp>
        <p:nvSpPr>
          <p:cNvPr id="429" name="Google Shape;429;g1135cfe7efe_0_121"/>
          <p:cNvSpPr txBox="1">
            <a:spLocks noGrp="1"/>
          </p:cNvSpPr>
          <p:nvPr>
            <p:ph type="body" idx="1"/>
          </p:nvPr>
        </p:nvSpPr>
        <p:spPr>
          <a:xfrm>
            <a:off x="406450" y="1715975"/>
            <a:ext cx="11604900" cy="5072400"/>
          </a:xfrm>
          <a:prstGeom prst="rect">
            <a:avLst/>
          </a:prstGeom>
          <a:noFill/>
          <a:ln>
            <a:noFill/>
          </a:ln>
        </p:spPr>
        <p:txBody>
          <a:bodyPr spcFirstLastPara="1" wrap="square" lIns="91425" tIns="45700" rIns="91425" bIns="45700" anchor="t" anchorCtr="0">
            <a:normAutofit/>
          </a:bodyPr>
          <a:lstStyle/>
          <a:p>
            <a:pPr marL="742950" lvl="1" indent="-368300" algn="l" rtl="0">
              <a:spcBef>
                <a:spcPts val="480"/>
              </a:spcBef>
              <a:spcAft>
                <a:spcPts val="0"/>
              </a:spcAft>
              <a:buSzPts val="3700"/>
              <a:buFont typeface="Quattrocento Sans"/>
              <a:buChar char="❖"/>
            </a:pPr>
            <a:r>
              <a:rPr lang="en-US" sz="3700">
                <a:solidFill>
                  <a:srgbClr val="333333"/>
                </a:solidFill>
                <a:highlight>
                  <a:schemeClr val="lt1"/>
                </a:highlight>
              </a:rPr>
              <a:t>Lập kế hoạch kiểm thử là hoạt động xác định mục tiêu của việc test và chỉ rõ các hoạt động test để đạt được mục tiêu trọng tâm.</a:t>
            </a:r>
            <a:endParaRPr sz="3500">
              <a:solidFill>
                <a:srgbClr val="292929"/>
              </a:solidFill>
              <a:highlight>
                <a:srgbClr val="FFFFFF"/>
              </a:highlight>
            </a:endParaRPr>
          </a:p>
        </p:txBody>
      </p:sp>
      <p:pic>
        <p:nvPicPr>
          <p:cNvPr id="430" name="Google Shape;430;g1135cfe7efe_0_121"/>
          <p:cNvPicPr preferRelativeResize="0"/>
          <p:nvPr/>
        </p:nvPicPr>
        <p:blipFill>
          <a:blip r:embed="rId3">
            <a:alphaModFix/>
          </a:blip>
          <a:stretch>
            <a:fillRect/>
          </a:stretch>
        </p:blipFill>
        <p:spPr>
          <a:xfrm>
            <a:off x="5358450" y="2987375"/>
            <a:ext cx="6731500" cy="38010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29">
                                            <p:txEl>
                                              <p:pRg st="0" end="0"/>
                                            </p:txEl>
                                          </p:spTgt>
                                        </p:tgtEl>
                                        <p:attrNameLst>
                                          <p:attrName>style.visibility</p:attrName>
                                        </p:attrNameLst>
                                      </p:cBhvr>
                                      <p:to>
                                        <p:strVal val="visible"/>
                                      </p:to>
                                    </p:set>
                                    <p:anim calcmode="lin" valueType="num">
                                      <p:cBhvr additive="base">
                                        <p:cTn id="7" dur="1000"/>
                                        <p:tgtEl>
                                          <p:spTgt spid="429">
                                            <p:txEl>
                                              <p:pRg st="0" end="0"/>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g1135cfe7efe_0_158"/>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test planning</a:t>
            </a:r>
            <a:endParaRPr/>
          </a:p>
        </p:txBody>
      </p:sp>
      <p:sp>
        <p:nvSpPr>
          <p:cNvPr id="436" name="Google Shape;436;g1135cfe7efe_0_158"/>
          <p:cNvSpPr txBox="1">
            <a:spLocks noGrp="1"/>
          </p:cNvSpPr>
          <p:nvPr>
            <p:ph type="body" idx="1"/>
          </p:nvPr>
        </p:nvSpPr>
        <p:spPr>
          <a:xfrm>
            <a:off x="531000" y="823575"/>
            <a:ext cx="10498800" cy="6651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t>Nhiệm vụ chính Lập kế hoạch kiểm thử</a:t>
            </a:r>
            <a:endParaRPr sz="4000" i="1"/>
          </a:p>
        </p:txBody>
      </p:sp>
      <p:sp>
        <p:nvSpPr>
          <p:cNvPr id="437" name="Google Shape;437;g1135cfe7efe_0_158"/>
          <p:cNvSpPr txBox="1">
            <a:spLocks noGrp="1"/>
          </p:cNvSpPr>
          <p:nvPr>
            <p:ph type="body" idx="1"/>
          </p:nvPr>
        </p:nvSpPr>
        <p:spPr>
          <a:xfrm>
            <a:off x="318025" y="1488675"/>
            <a:ext cx="11423100" cy="5241600"/>
          </a:xfrm>
          <a:prstGeom prst="rect">
            <a:avLst/>
          </a:prstGeom>
          <a:noFill/>
          <a:ln>
            <a:noFill/>
          </a:ln>
        </p:spPr>
        <p:txBody>
          <a:bodyPr spcFirstLastPara="1" wrap="square" lIns="91425" tIns="45700" rIns="91425" bIns="45700" anchor="t" anchorCtr="0">
            <a:noAutofit/>
          </a:bodyPr>
          <a:lstStyle/>
          <a:p>
            <a:pPr marL="742950" lvl="1" indent="-361950" algn="l" rtl="0">
              <a:spcBef>
                <a:spcPts val="480"/>
              </a:spcBef>
              <a:spcAft>
                <a:spcPts val="0"/>
              </a:spcAft>
              <a:buSzPts val="3600"/>
              <a:buChar char="❖"/>
            </a:pPr>
            <a:r>
              <a:rPr lang="en-US" sz="3600">
                <a:solidFill>
                  <a:srgbClr val="333333"/>
                </a:solidFill>
                <a:highlight>
                  <a:schemeClr val="lt1"/>
                </a:highlight>
              </a:rPr>
              <a:t>Xác định phạm vi, rủi ro và mục tiêu của kiểm thử</a:t>
            </a:r>
            <a:endParaRPr sz="3600">
              <a:solidFill>
                <a:srgbClr val="333333"/>
              </a:solidFill>
              <a:highlight>
                <a:schemeClr val="lt1"/>
              </a:highlight>
            </a:endParaRPr>
          </a:p>
          <a:p>
            <a:pPr marL="742950" lvl="1" indent="-361950" algn="l" rtl="0">
              <a:spcBef>
                <a:spcPts val="360"/>
              </a:spcBef>
              <a:spcAft>
                <a:spcPts val="0"/>
              </a:spcAft>
              <a:buSzPts val="3600"/>
              <a:buFont typeface="Quattrocento Sans"/>
              <a:buChar char="❖"/>
            </a:pPr>
            <a:r>
              <a:rPr lang="en-US" sz="3600">
                <a:solidFill>
                  <a:srgbClr val="333333"/>
                </a:solidFill>
                <a:highlight>
                  <a:schemeClr val="lt1"/>
                </a:highlight>
              </a:rPr>
              <a:t>Xác định phương pháp tiếp cận test ( kỹ thuật, tỷ lệ bao phủ, xác định và giao tiếp giữa các đội tham gia vào test)</a:t>
            </a:r>
            <a:endParaRPr sz="3600">
              <a:solidFill>
                <a:srgbClr val="333333"/>
              </a:solidFill>
              <a:highlight>
                <a:schemeClr val="lt1"/>
              </a:highlight>
            </a:endParaRPr>
          </a:p>
          <a:p>
            <a:pPr marL="742950" lvl="1" indent="-361950" algn="l" rtl="0">
              <a:spcBef>
                <a:spcPts val="360"/>
              </a:spcBef>
              <a:spcAft>
                <a:spcPts val="0"/>
              </a:spcAft>
              <a:buSzPts val="3600"/>
              <a:buFont typeface="Quattrocento Sans"/>
              <a:buChar char="❖"/>
            </a:pPr>
            <a:r>
              <a:rPr lang="en-US" sz="3600">
                <a:solidFill>
                  <a:srgbClr val="333333"/>
                </a:solidFill>
                <a:highlight>
                  <a:schemeClr val="lt1"/>
                </a:highlight>
              </a:rPr>
              <a:t>Triển khai kế hoạch chiến lược test</a:t>
            </a:r>
            <a:endParaRPr sz="3600">
              <a:solidFill>
                <a:srgbClr val="333333"/>
              </a:solidFill>
              <a:highlight>
                <a:schemeClr val="lt1"/>
              </a:highlight>
            </a:endParaRPr>
          </a:p>
          <a:p>
            <a:pPr marL="742950" lvl="1" indent="-361950" algn="l" rtl="0">
              <a:spcBef>
                <a:spcPts val="360"/>
              </a:spcBef>
              <a:spcAft>
                <a:spcPts val="0"/>
              </a:spcAft>
              <a:buSzPts val="3600"/>
              <a:buFont typeface="Quattrocento Sans"/>
              <a:buChar char="❖"/>
            </a:pPr>
            <a:r>
              <a:rPr lang="en-US" sz="3600">
                <a:solidFill>
                  <a:srgbClr val="333333"/>
                </a:solidFill>
                <a:highlight>
                  <a:schemeClr val="lt1"/>
                </a:highlight>
              </a:rPr>
              <a:t>Xác định các nguồn lực cần thiết ( con người, môi trường, PC, công cụ)</a:t>
            </a:r>
            <a:endParaRPr sz="3600">
              <a:solidFill>
                <a:srgbClr val="333333"/>
              </a:solidFill>
              <a:highlight>
                <a:schemeClr val="lt1"/>
              </a:highlight>
            </a:endParaRPr>
          </a:p>
          <a:p>
            <a:pPr marL="742950" lvl="1" indent="-361950" algn="l" rtl="0">
              <a:spcBef>
                <a:spcPts val="360"/>
              </a:spcBef>
              <a:spcAft>
                <a:spcPts val="0"/>
              </a:spcAft>
              <a:buSzPts val="3600"/>
              <a:buFont typeface="Quattrocento Sans"/>
              <a:buChar char="❖"/>
            </a:pPr>
            <a:r>
              <a:rPr lang="en-US" sz="3600">
                <a:solidFill>
                  <a:srgbClr val="333333"/>
                </a:solidFill>
                <a:highlight>
                  <a:schemeClr val="lt1"/>
                </a:highlight>
              </a:rPr>
              <a:t>Lập lịch trình cho các giai đoạn</a:t>
            </a:r>
            <a:endParaRPr sz="3600">
              <a:solidFill>
                <a:srgbClr val="333333"/>
              </a:solidFill>
              <a:highlight>
                <a:schemeClr val="lt1"/>
              </a:highlight>
            </a:endParaRPr>
          </a:p>
          <a:p>
            <a:pPr marL="742950" lvl="1" indent="-361950" algn="l" rtl="0">
              <a:spcBef>
                <a:spcPts val="360"/>
              </a:spcBef>
              <a:spcAft>
                <a:spcPts val="0"/>
              </a:spcAft>
              <a:buSzPts val="3600"/>
              <a:buFont typeface="Quattrocento Sans"/>
              <a:buChar char="❖"/>
            </a:pPr>
            <a:r>
              <a:rPr lang="en-US" sz="3600">
                <a:solidFill>
                  <a:srgbClr val="333333"/>
                </a:solidFill>
                <a:highlight>
                  <a:schemeClr val="lt1"/>
                </a:highlight>
              </a:rPr>
              <a:t>Xác định các tiêu chí kết thúc</a:t>
            </a:r>
            <a:endParaRPr sz="3600">
              <a:solidFill>
                <a:srgbClr val="292929"/>
              </a:solidFill>
              <a:highlight>
                <a:srgbClr val="FFFFFF"/>
              </a:high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37">
                                            <p:txEl>
                                              <p:pRg st="0" end="0"/>
                                            </p:txEl>
                                          </p:spTgt>
                                        </p:tgtEl>
                                        <p:attrNameLst>
                                          <p:attrName>style.visibility</p:attrName>
                                        </p:attrNameLst>
                                      </p:cBhvr>
                                      <p:to>
                                        <p:strVal val="visible"/>
                                      </p:to>
                                    </p:set>
                                    <p:anim calcmode="lin" valueType="num">
                                      <p:cBhvr additive="base">
                                        <p:cTn id="7" dur="1000"/>
                                        <p:tgtEl>
                                          <p:spTgt spid="437">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37">
                                            <p:txEl>
                                              <p:pRg st="1" end="1"/>
                                            </p:txEl>
                                          </p:spTgt>
                                        </p:tgtEl>
                                        <p:attrNameLst>
                                          <p:attrName>style.visibility</p:attrName>
                                        </p:attrNameLst>
                                      </p:cBhvr>
                                      <p:to>
                                        <p:strVal val="visible"/>
                                      </p:to>
                                    </p:set>
                                    <p:anim calcmode="lin" valueType="num">
                                      <p:cBhvr additive="base">
                                        <p:cTn id="12" dur="1000"/>
                                        <p:tgtEl>
                                          <p:spTgt spid="437">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37">
                                            <p:txEl>
                                              <p:pRg st="2" end="2"/>
                                            </p:txEl>
                                          </p:spTgt>
                                        </p:tgtEl>
                                        <p:attrNameLst>
                                          <p:attrName>style.visibility</p:attrName>
                                        </p:attrNameLst>
                                      </p:cBhvr>
                                      <p:to>
                                        <p:strVal val="visible"/>
                                      </p:to>
                                    </p:set>
                                    <p:anim calcmode="lin" valueType="num">
                                      <p:cBhvr additive="base">
                                        <p:cTn id="17" dur="1000"/>
                                        <p:tgtEl>
                                          <p:spTgt spid="437">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437">
                                            <p:txEl>
                                              <p:pRg st="3" end="3"/>
                                            </p:txEl>
                                          </p:spTgt>
                                        </p:tgtEl>
                                        <p:attrNameLst>
                                          <p:attrName>style.visibility</p:attrName>
                                        </p:attrNameLst>
                                      </p:cBhvr>
                                      <p:to>
                                        <p:strVal val="visible"/>
                                      </p:to>
                                    </p:set>
                                    <p:anim calcmode="lin" valueType="num">
                                      <p:cBhvr additive="base">
                                        <p:cTn id="22" dur="1000"/>
                                        <p:tgtEl>
                                          <p:spTgt spid="437">
                                            <p:txEl>
                                              <p:pRg st="3" end="3"/>
                                            </p:txEl>
                                          </p:spTgt>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437">
                                            <p:txEl>
                                              <p:pRg st="4" end="4"/>
                                            </p:txEl>
                                          </p:spTgt>
                                        </p:tgtEl>
                                        <p:attrNameLst>
                                          <p:attrName>style.visibility</p:attrName>
                                        </p:attrNameLst>
                                      </p:cBhvr>
                                      <p:to>
                                        <p:strVal val="visible"/>
                                      </p:to>
                                    </p:set>
                                    <p:anim calcmode="lin" valueType="num">
                                      <p:cBhvr additive="base">
                                        <p:cTn id="27" dur="1000"/>
                                        <p:tgtEl>
                                          <p:spTgt spid="437">
                                            <p:txEl>
                                              <p:pRg st="4" end="4"/>
                                            </p:txEl>
                                          </p:spTgt>
                                        </p:tgtEl>
                                        <p:attrNameLst>
                                          <p:attrName>ppt_x</p:attrName>
                                        </p:attrNameLst>
                                      </p:cBhvr>
                                      <p:tavLst>
                                        <p:tav tm="0">
                                          <p:val>
                                            <p:strVal val="#ppt_x-1"/>
                                          </p:val>
                                        </p:tav>
                                        <p:tav tm="100000">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nodeType="clickEffect">
                                  <p:stCondLst>
                                    <p:cond delay="0"/>
                                  </p:stCondLst>
                                  <p:childTnLst>
                                    <p:set>
                                      <p:cBhvr>
                                        <p:cTn id="31" dur="1" fill="hold">
                                          <p:stCondLst>
                                            <p:cond delay="0"/>
                                          </p:stCondLst>
                                        </p:cTn>
                                        <p:tgtEl>
                                          <p:spTgt spid="437">
                                            <p:txEl>
                                              <p:pRg st="5" end="5"/>
                                            </p:txEl>
                                          </p:spTgt>
                                        </p:tgtEl>
                                        <p:attrNameLst>
                                          <p:attrName>style.visibility</p:attrName>
                                        </p:attrNameLst>
                                      </p:cBhvr>
                                      <p:to>
                                        <p:strVal val="visible"/>
                                      </p:to>
                                    </p:set>
                                    <p:anim calcmode="lin" valueType="num">
                                      <p:cBhvr additive="base">
                                        <p:cTn id="32" dur="1000"/>
                                        <p:tgtEl>
                                          <p:spTgt spid="437">
                                            <p:txEl>
                                              <p:pRg st="5" end="5"/>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g1135cfe7efe_0_170"/>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test control</a:t>
            </a:r>
            <a:endParaRPr/>
          </a:p>
        </p:txBody>
      </p:sp>
      <p:sp>
        <p:nvSpPr>
          <p:cNvPr id="443" name="Google Shape;443;g1135cfe7efe_0_170"/>
          <p:cNvSpPr txBox="1">
            <a:spLocks noGrp="1"/>
          </p:cNvSpPr>
          <p:nvPr>
            <p:ph type="body" idx="1"/>
          </p:nvPr>
        </p:nvSpPr>
        <p:spPr>
          <a:xfrm>
            <a:off x="609600" y="862875"/>
            <a:ext cx="10972800" cy="6651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t>Kiểm soát và giám sát kiểm thử(Test control)</a:t>
            </a:r>
            <a:endParaRPr sz="4000" i="1"/>
          </a:p>
        </p:txBody>
      </p:sp>
      <p:sp>
        <p:nvSpPr>
          <p:cNvPr id="444" name="Google Shape;444;g1135cfe7efe_0_170"/>
          <p:cNvSpPr txBox="1">
            <a:spLocks noGrp="1"/>
          </p:cNvSpPr>
          <p:nvPr>
            <p:ph type="body" idx="1"/>
          </p:nvPr>
        </p:nvSpPr>
        <p:spPr>
          <a:xfrm>
            <a:off x="376975" y="1527975"/>
            <a:ext cx="11205300" cy="5072400"/>
          </a:xfrm>
          <a:prstGeom prst="rect">
            <a:avLst/>
          </a:prstGeom>
          <a:noFill/>
          <a:ln>
            <a:noFill/>
          </a:ln>
        </p:spPr>
        <p:txBody>
          <a:bodyPr spcFirstLastPara="1" wrap="square" lIns="91425" tIns="45700" rIns="91425" bIns="45700" anchor="t" anchorCtr="0">
            <a:noAutofit/>
          </a:bodyPr>
          <a:lstStyle/>
          <a:p>
            <a:pPr marL="742950" lvl="1" indent="-349250" algn="l" rtl="0">
              <a:spcBef>
                <a:spcPts val="480"/>
              </a:spcBef>
              <a:spcAft>
                <a:spcPts val="0"/>
              </a:spcAft>
              <a:buSzPts val="3400"/>
              <a:buFont typeface="Quattrocento Sans"/>
              <a:buChar char="❖"/>
            </a:pPr>
            <a:r>
              <a:rPr lang="en-US" sz="3400">
                <a:solidFill>
                  <a:srgbClr val="333333"/>
                </a:solidFill>
                <a:highlight>
                  <a:schemeClr val="lt1"/>
                </a:highlight>
              </a:rPr>
              <a:t>Kiểm soát và giám sát kiểm thử  là hoạt động diễn ra liên tục để so sánh giữa tiến độ thực tế và kế hoạch, báo cáo trạng thái ( gồm cả những cái lệch so với kế hoạch).</a:t>
            </a:r>
            <a:endParaRPr sz="3400">
              <a:solidFill>
                <a:srgbClr val="333333"/>
              </a:solidFill>
              <a:highlight>
                <a:schemeClr val="lt1"/>
              </a:highlight>
            </a:endParaRPr>
          </a:p>
          <a:p>
            <a:pPr marL="742950" lvl="1" indent="-349250" algn="l" rtl="0">
              <a:spcBef>
                <a:spcPts val="480"/>
              </a:spcBef>
              <a:spcAft>
                <a:spcPts val="0"/>
              </a:spcAft>
              <a:buSzPts val="3400"/>
              <a:buFont typeface="Quattrocento Sans"/>
              <a:buChar char="❖"/>
            </a:pPr>
            <a:r>
              <a:rPr lang="en-US" sz="3400">
                <a:solidFill>
                  <a:srgbClr val="333333"/>
                </a:solidFill>
                <a:highlight>
                  <a:schemeClr val="lt1"/>
                </a:highlight>
              </a:rPr>
              <a:t>Kiểm soát và giám sát kiểm thử phải đưa ra được các hành động cần thiết để đạt được mục tiêu của dự án.</a:t>
            </a:r>
            <a:endParaRPr sz="3400">
              <a:solidFill>
                <a:srgbClr val="333333"/>
              </a:solidFill>
              <a:highlight>
                <a:schemeClr val="lt1"/>
              </a:highlight>
            </a:endParaRPr>
          </a:p>
          <a:p>
            <a:pPr marL="742950" lvl="1" indent="-349250" algn="l" rtl="0">
              <a:spcBef>
                <a:spcPts val="480"/>
              </a:spcBef>
              <a:spcAft>
                <a:spcPts val="0"/>
              </a:spcAft>
              <a:buSzPts val="3400"/>
              <a:buFont typeface="Quattrocento Sans"/>
              <a:buChar char="❖"/>
            </a:pPr>
            <a:r>
              <a:rPr lang="en-US" sz="3400">
                <a:solidFill>
                  <a:srgbClr val="333333"/>
                </a:solidFill>
                <a:highlight>
                  <a:schemeClr val="lt1"/>
                </a:highlight>
              </a:rPr>
              <a:t>Các hoạt động kiểm soát và giám sát kiểm thử được thực hiện và kiểm tra suốt cả dự án.</a:t>
            </a:r>
            <a:endParaRPr sz="3400">
              <a:solidFill>
                <a:srgbClr val="333333"/>
              </a:solidFill>
              <a:highlight>
                <a:schemeClr val="lt1"/>
              </a:highlight>
            </a:endParaRPr>
          </a:p>
          <a:p>
            <a:pPr marL="742950" lvl="1" indent="-349250" algn="l" rtl="0">
              <a:spcBef>
                <a:spcPts val="480"/>
              </a:spcBef>
              <a:spcAft>
                <a:spcPts val="0"/>
              </a:spcAft>
              <a:buSzPts val="3400"/>
              <a:buFont typeface="Quattrocento Sans"/>
              <a:buChar char="❖"/>
            </a:pPr>
            <a:r>
              <a:rPr lang="en-US" sz="3400">
                <a:solidFill>
                  <a:srgbClr val="333333"/>
                </a:solidFill>
                <a:highlight>
                  <a:schemeClr val="lt1"/>
                </a:highlight>
              </a:rPr>
              <a:t>Kế hoạch kiểm thử phải được cập nhật phù hợp với những hoạt động kiểm soát và giám sát.</a:t>
            </a:r>
            <a:endParaRPr sz="3400">
              <a:solidFill>
                <a:srgbClr val="333333"/>
              </a:solidFill>
              <a:highlight>
                <a:schemeClr val="lt1"/>
              </a:high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44">
                                            <p:txEl>
                                              <p:pRg st="0" end="0"/>
                                            </p:txEl>
                                          </p:spTgt>
                                        </p:tgtEl>
                                        <p:attrNameLst>
                                          <p:attrName>style.visibility</p:attrName>
                                        </p:attrNameLst>
                                      </p:cBhvr>
                                      <p:to>
                                        <p:strVal val="visible"/>
                                      </p:to>
                                    </p:set>
                                    <p:anim calcmode="lin" valueType="num">
                                      <p:cBhvr additive="base">
                                        <p:cTn id="7" dur="1000"/>
                                        <p:tgtEl>
                                          <p:spTgt spid="444">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44">
                                            <p:txEl>
                                              <p:pRg st="1" end="1"/>
                                            </p:txEl>
                                          </p:spTgt>
                                        </p:tgtEl>
                                        <p:attrNameLst>
                                          <p:attrName>style.visibility</p:attrName>
                                        </p:attrNameLst>
                                      </p:cBhvr>
                                      <p:to>
                                        <p:strVal val="visible"/>
                                      </p:to>
                                    </p:set>
                                    <p:anim calcmode="lin" valueType="num">
                                      <p:cBhvr additive="base">
                                        <p:cTn id="12" dur="1000"/>
                                        <p:tgtEl>
                                          <p:spTgt spid="444">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44">
                                            <p:txEl>
                                              <p:pRg st="2" end="2"/>
                                            </p:txEl>
                                          </p:spTgt>
                                        </p:tgtEl>
                                        <p:attrNameLst>
                                          <p:attrName>style.visibility</p:attrName>
                                        </p:attrNameLst>
                                      </p:cBhvr>
                                      <p:to>
                                        <p:strVal val="visible"/>
                                      </p:to>
                                    </p:set>
                                    <p:anim calcmode="lin" valueType="num">
                                      <p:cBhvr additive="base">
                                        <p:cTn id="17" dur="1000"/>
                                        <p:tgtEl>
                                          <p:spTgt spid="444">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444">
                                            <p:txEl>
                                              <p:pRg st="3" end="3"/>
                                            </p:txEl>
                                          </p:spTgt>
                                        </p:tgtEl>
                                        <p:attrNameLst>
                                          <p:attrName>style.visibility</p:attrName>
                                        </p:attrNameLst>
                                      </p:cBhvr>
                                      <p:to>
                                        <p:strVal val="visible"/>
                                      </p:to>
                                    </p:set>
                                    <p:anim calcmode="lin" valueType="num">
                                      <p:cBhvr additive="base">
                                        <p:cTn id="22" dur="1000"/>
                                        <p:tgtEl>
                                          <p:spTgt spid="444">
                                            <p:txEl>
                                              <p:pRg st="3" end="3"/>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g1135cfe7efe_0_145"/>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test control</a:t>
            </a:r>
            <a:endParaRPr/>
          </a:p>
        </p:txBody>
      </p:sp>
      <p:sp>
        <p:nvSpPr>
          <p:cNvPr id="450" name="Google Shape;450;g1135cfe7efe_0_145"/>
          <p:cNvSpPr txBox="1">
            <a:spLocks noGrp="1"/>
          </p:cNvSpPr>
          <p:nvPr>
            <p:ph type="body" idx="1"/>
          </p:nvPr>
        </p:nvSpPr>
        <p:spPr>
          <a:xfrm>
            <a:off x="609600" y="906513"/>
            <a:ext cx="10972800" cy="6651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t>Nhiệm vụ chính kiểm soát và giám sát kiểm thử</a:t>
            </a:r>
            <a:endParaRPr sz="4000" i="1"/>
          </a:p>
        </p:txBody>
      </p:sp>
      <p:sp>
        <p:nvSpPr>
          <p:cNvPr id="451" name="Google Shape;451;g1135cfe7efe_0_145"/>
          <p:cNvSpPr txBox="1">
            <a:spLocks noGrp="1"/>
          </p:cNvSpPr>
          <p:nvPr>
            <p:ph type="body" idx="1"/>
          </p:nvPr>
        </p:nvSpPr>
        <p:spPr>
          <a:xfrm>
            <a:off x="455575" y="1627550"/>
            <a:ext cx="11604900" cy="5072400"/>
          </a:xfrm>
          <a:prstGeom prst="rect">
            <a:avLst/>
          </a:prstGeom>
          <a:noFill/>
          <a:ln>
            <a:noFill/>
          </a:ln>
        </p:spPr>
        <p:txBody>
          <a:bodyPr spcFirstLastPara="1" wrap="square" lIns="91425" tIns="45700" rIns="91425" bIns="45700" anchor="t" anchorCtr="0">
            <a:normAutofit/>
          </a:bodyPr>
          <a:lstStyle/>
          <a:p>
            <a:pPr marL="742950" lvl="1" indent="-368300" algn="l" rtl="0">
              <a:spcBef>
                <a:spcPts val="360"/>
              </a:spcBef>
              <a:spcAft>
                <a:spcPts val="0"/>
              </a:spcAft>
              <a:buSzPts val="3700"/>
              <a:buFont typeface="Quattrocento Sans"/>
              <a:buChar char="❖"/>
            </a:pPr>
            <a:r>
              <a:rPr lang="en-US" sz="3700">
                <a:solidFill>
                  <a:srgbClr val="333333"/>
                </a:solidFill>
                <a:highlight>
                  <a:schemeClr val="lt1"/>
                </a:highlight>
              </a:rPr>
              <a:t>Đo đạc và phân tích kết quả của hoạt động review và kiểm thử</a:t>
            </a:r>
            <a:endParaRPr sz="3700">
              <a:solidFill>
                <a:srgbClr val="333333"/>
              </a:solidFill>
              <a:highlight>
                <a:schemeClr val="lt1"/>
              </a:highlight>
            </a:endParaRPr>
          </a:p>
          <a:p>
            <a:pPr marL="742950" lvl="1" indent="-368300" algn="l" rtl="0">
              <a:spcBef>
                <a:spcPts val="360"/>
              </a:spcBef>
              <a:spcAft>
                <a:spcPts val="0"/>
              </a:spcAft>
              <a:buSzPts val="3700"/>
              <a:buFont typeface="Quattrocento Sans"/>
              <a:buChar char="❖"/>
            </a:pPr>
            <a:r>
              <a:rPr lang="en-US" sz="3700">
                <a:solidFill>
                  <a:srgbClr val="333333"/>
                </a:solidFill>
                <a:highlight>
                  <a:schemeClr val="lt1"/>
                </a:highlight>
              </a:rPr>
              <a:t>Theo dõi và ghi chép tiến độ, độ bao phủ test, tiêu chí kết thúc</a:t>
            </a:r>
            <a:endParaRPr sz="3700">
              <a:solidFill>
                <a:srgbClr val="333333"/>
              </a:solidFill>
              <a:highlight>
                <a:schemeClr val="lt1"/>
              </a:highlight>
            </a:endParaRPr>
          </a:p>
          <a:p>
            <a:pPr marL="742950" lvl="1" indent="-368300" algn="l" rtl="0">
              <a:spcBef>
                <a:spcPts val="360"/>
              </a:spcBef>
              <a:spcAft>
                <a:spcPts val="0"/>
              </a:spcAft>
              <a:buSzPts val="3700"/>
              <a:buFont typeface="Quattrocento Sans"/>
              <a:buChar char="❖"/>
            </a:pPr>
            <a:r>
              <a:rPr lang="en-US" sz="3700">
                <a:solidFill>
                  <a:srgbClr val="333333"/>
                </a:solidFill>
                <a:highlight>
                  <a:schemeClr val="lt1"/>
                </a:highlight>
              </a:rPr>
              <a:t>Cung cấp thông tin của test cho việc lựa chọn, đánh giá</a:t>
            </a:r>
            <a:endParaRPr sz="3700">
              <a:solidFill>
                <a:srgbClr val="333333"/>
              </a:solidFill>
              <a:highlight>
                <a:schemeClr val="lt1"/>
              </a:highlight>
            </a:endParaRPr>
          </a:p>
          <a:p>
            <a:pPr marL="742950" lvl="1" indent="-368300" algn="l" rtl="0">
              <a:spcBef>
                <a:spcPts val="360"/>
              </a:spcBef>
              <a:spcAft>
                <a:spcPts val="0"/>
              </a:spcAft>
              <a:buSzPts val="3700"/>
              <a:buFont typeface="Quattrocento Sans"/>
              <a:buChar char="❖"/>
            </a:pPr>
            <a:r>
              <a:rPr lang="en-US" sz="3700">
                <a:solidFill>
                  <a:srgbClr val="333333"/>
                </a:solidFill>
                <a:highlight>
                  <a:schemeClr val="lt1"/>
                </a:highlight>
              </a:rPr>
              <a:t>Đưa ra các hành động khắc phục, sửa chữa</a:t>
            </a:r>
            <a:endParaRPr sz="3700">
              <a:solidFill>
                <a:srgbClr val="333333"/>
              </a:solidFill>
              <a:highlight>
                <a:schemeClr val="lt1"/>
              </a:highlight>
            </a:endParaRPr>
          </a:p>
          <a:p>
            <a:pPr marL="742950" lvl="1" indent="-368300" algn="l" rtl="0">
              <a:spcBef>
                <a:spcPts val="360"/>
              </a:spcBef>
              <a:spcAft>
                <a:spcPts val="0"/>
              </a:spcAft>
              <a:buSzPts val="3700"/>
              <a:buFont typeface="Quattrocento Sans"/>
              <a:buChar char="❖"/>
            </a:pPr>
            <a:r>
              <a:rPr lang="en-US" sz="3700">
                <a:solidFill>
                  <a:srgbClr val="333333"/>
                </a:solidFill>
                <a:highlight>
                  <a:schemeClr val="lt1"/>
                </a:highlight>
              </a:rPr>
              <a:t>Ra quyết định</a:t>
            </a:r>
            <a:endParaRPr sz="3700">
              <a:solidFill>
                <a:srgbClr val="333333"/>
              </a:solidFill>
              <a:highlight>
                <a:schemeClr val="lt1"/>
              </a:high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51">
                                            <p:txEl>
                                              <p:pRg st="0" end="0"/>
                                            </p:txEl>
                                          </p:spTgt>
                                        </p:tgtEl>
                                        <p:attrNameLst>
                                          <p:attrName>style.visibility</p:attrName>
                                        </p:attrNameLst>
                                      </p:cBhvr>
                                      <p:to>
                                        <p:strVal val="visible"/>
                                      </p:to>
                                    </p:set>
                                    <p:anim calcmode="lin" valueType="num">
                                      <p:cBhvr additive="base">
                                        <p:cTn id="7" dur="1000"/>
                                        <p:tgtEl>
                                          <p:spTgt spid="451">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51">
                                            <p:txEl>
                                              <p:pRg st="1" end="1"/>
                                            </p:txEl>
                                          </p:spTgt>
                                        </p:tgtEl>
                                        <p:attrNameLst>
                                          <p:attrName>style.visibility</p:attrName>
                                        </p:attrNameLst>
                                      </p:cBhvr>
                                      <p:to>
                                        <p:strVal val="visible"/>
                                      </p:to>
                                    </p:set>
                                    <p:anim calcmode="lin" valueType="num">
                                      <p:cBhvr additive="base">
                                        <p:cTn id="12" dur="1000"/>
                                        <p:tgtEl>
                                          <p:spTgt spid="451">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51">
                                            <p:txEl>
                                              <p:pRg st="2" end="2"/>
                                            </p:txEl>
                                          </p:spTgt>
                                        </p:tgtEl>
                                        <p:attrNameLst>
                                          <p:attrName>style.visibility</p:attrName>
                                        </p:attrNameLst>
                                      </p:cBhvr>
                                      <p:to>
                                        <p:strVal val="visible"/>
                                      </p:to>
                                    </p:set>
                                    <p:anim calcmode="lin" valueType="num">
                                      <p:cBhvr additive="base">
                                        <p:cTn id="17" dur="1000"/>
                                        <p:tgtEl>
                                          <p:spTgt spid="451">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451">
                                            <p:txEl>
                                              <p:pRg st="3" end="3"/>
                                            </p:txEl>
                                          </p:spTgt>
                                        </p:tgtEl>
                                        <p:attrNameLst>
                                          <p:attrName>style.visibility</p:attrName>
                                        </p:attrNameLst>
                                      </p:cBhvr>
                                      <p:to>
                                        <p:strVal val="visible"/>
                                      </p:to>
                                    </p:set>
                                    <p:anim calcmode="lin" valueType="num">
                                      <p:cBhvr additive="base">
                                        <p:cTn id="22" dur="1000"/>
                                        <p:tgtEl>
                                          <p:spTgt spid="451">
                                            <p:txEl>
                                              <p:pRg st="3" end="3"/>
                                            </p:txEl>
                                          </p:spTgt>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451">
                                            <p:txEl>
                                              <p:pRg st="4" end="4"/>
                                            </p:txEl>
                                          </p:spTgt>
                                        </p:tgtEl>
                                        <p:attrNameLst>
                                          <p:attrName>style.visibility</p:attrName>
                                        </p:attrNameLst>
                                      </p:cBhvr>
                                      <p:to>
                                        <p:strVal val="visible"/>
                                      </p:to>
                                    </p:set>
                                    <p:anim calcmode="lin" valueType="num">
                                      <p:cBhvr additive="base">
                                        <p:cTn id="27" dur="1000"/>
                                        <p:tgtEl>
                                          <p:spTgt spid="451">
                                            <p:txEl>
                                              <p:pRg st="4" end="4"/>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g1135cfe7efe_0_179"/>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test analysis</a:t>
            </a:r>
            <a:endParaRPr/>
          </a:p>
        </p:txBody>
      </p:sp>
      <p:sp>
        <p:nvSpPr>
          <p:cNvPr id="457" name="Google Shape;457;g1135cfe7efe_0_179"/>
          <p:cNvSpPr txBox="1">
            <a:spLocks noGrp="1"/>
          </p:cNvSpPr>
          <p:nvPr>
            <p:ph type="body" idx="1"/>
          </p:nvPr>
        </p:nvSpPr>
        <p:spPr>
          <a:xfrm>
            <a:off x="609600" y="892350"/>
            <a:ext cx="10972800" cy="6651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t>Phân tích kiểm thử(Test analysis)</a:t>
            </a:r>
            <a:endParaRPr sz="4000" i="1"/>
          </a:p>
        </p:txBody>
      </p:sp>
      <p:sp>
        <p:nvSpPr>
          <p:cNvPr id="458" name="Google Shape;458;g1135cfe7efe_0_179"/>
          <p:cNvSpPr txBox="1">
            <a:spLocks noGrp="1"/>
          </p:cNvSpPr>
          <p:nvPr>
            <p:ph type="body" idx="1"/>
          </p:nvPr>
        </p:nvSpPr>
        <p:spPr>
          <a:xfrm>
            <a:off x="406500" y="1437250"/>
            <a:ext cx="11785500" cy="5072400"/>
          </a:xfrm>
          <a:prstGeom prst="rect">
            <a:avLst/>
          </a:prstGeom>
          <a:noFill/>
          <a:ln>
            <a:noFill/>
          </a:ln>
        </p:spPr>
        <p:txBody>
          <a:bodyPr spcFirstLastPara="1" wrap="square" lIns="91425" tIns="45700" rIns="91425" bIns="45700" anchor="t" anchorCtr="0">
            <a:normAutofit/>
          </a:bodyPr>
          <a:lstStyle/>
          <a:p>
            <a:pPr marL="742950" lvl="1" indent="-355600" algn="l" rtl="0">
              <a:lnSpc>
                <a:spcPct val="115000"/>
              </a:lnSpc>
              <a:spcBef>
                <a:spcPts val="2400"/>
              </a:spcBef>
              <a:spcAft>
                <a:spcPts val="0"/>
              </a:spcAft>
              <a:buSzPts val="3500"/>
              <a:buFont typeface="Quattrocento Sans"/>
              <a:buChar char="❖"/>
            </a:pPr>
            <a:r>
              <a:rPr lang="en-US" sz="3500"/>
              <a:t>Hoạt động xác nhận các trường hợp kiểm thử thông qua việc phân tích cơ sở kiểm thử để xác định các thuộc tính có thể kiểm thử và điều kiện kiểm thử liên quan.</a:t>
            </a:r>
            <a:endParaRPr sz="3500">
              <a:solidFill>
                <a:srgbClr val="333333"/>
              </a:solidFill>
              <a:highlight>
                <a:schemeClr val="lt1"/>
              </a:highlight>
            </a:endParaRPr>
          </a:p>
        </p:txBody>
      </p:sp>
      <p:pic>
        <p:nvPicPr>
          <p:cNvPr id="459" name="Google Shape;459;g1135cfe7efe_0_179"/>
          <p:cNvPicPr preferRelativeResize="0"/>
          <p:nvPr/>
        </p:nvPicPr>
        <p:blipFill>
          <a:blip r:embed="rId3">
            <a:alphaModFix/>
          </a:blip>
          <a:stretch>
            <a:fillRect/>
          </a:stretch>
        </p:blipFill>
        <p:spPr>
          <a:xfrm>
            <a:off x="7192200" y="3353750"/>
            <a:ext cx="4894450" cy="31559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58">
                                            <p:txEl>
                                              <p:pRg st="0" end="0"/>
                                            </p:txEl>
                                          </p:spTgt>
                                        </p:tgtEl>
                                        <p:attrNameLst>
                                          <p:attrName>style.visibility</p:attrName>
                                        </p:attrNameLst>
                                      </p:cBhvr>
                                      <p:to>
                                        <p:strVal val="visible"/>
                                      </p:to>
                                    </p:set>
                                    <p:anim calcmode="lin" valueType="num">
                                      <p:cBhvr additive="base">
                                        <p:cTn id="7" dur="1000"/>
                                        <p:tgtEl>
                                          <p:spTgt spid="458">
                                            <p:txEl>
                                              <p:pRg st="0" end="0"/>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g1135cfe7efe_0_185"/>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test analysis</a:t>
            </a:r>
            <a:endParaRPr/>
          </a:p>
        </p:txBody>
      </p:sp>
      <p:sp>
        <p:nvSpPr>
          <p:cNvPr id="465" name="Google Shape;465;g1135cfe7efe_0_185"/>
          <p:cNvSpPr txBox="1">
            <a:spLocks noGrp="1"/>
          </p:cNvSpPr>
          <p:nvPr>
            <p:ph type="body" idx="1"/>
          </p:nvPr>
        </p:nvSpPr>
        <p:spPr>
          <a:xfrm>
            <a:off x="609600" y="862875"/>
            <a:ext cx="10972800" cy="6651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t>Nhiệm vụ chính phân tích kiểm thử</a:t>
            </a:r>
            <a:endParaRPr sz="4000" i="1"/>
          </a:p>
        </p:txBody>
      </p:sp>
      <p:sp>
        <p:nvSpPr>
          <p:cNvPr id="466" name="Google Shape;466;g1135cfe7efe_0_185"/>
          <p:cNvSpPr txBox="1">
            <a:spLocks noGrp="1"/>
          </p:cNvSpPr>
          <p:nvPr>
            <p:ph type="body" idx="1"/>
          </p:nvPr>
        </p:nvSpPr>
        <p:spPr>
          <a:xfrm>
            <a:off x="396625" y="1480175"/>
            <a:ext cx="11185800" cy="5072400"/>
          </a:xfrm>
          <a:prstGeom prst="rect">
            <a:avLst/>
          </a:prstGeom>
          <a:noFill/>
          <a:ln>
            <a:noFill/>
          </a:ln>
        </p:spPr>
        <p:txBody>
          <a:bodyPr spcFirstLastPara="1" wrap="square" lIns="91425" tIns="45700" rIns="91425" bIns="45700" anchor="t" anchorCtr="0">
            <a:normAutofit/>
          </a:bodyPr>
          <a:lstStyle/>
          <a:p>
            <a:pPr marL="742950" lvl="1" indent="-355600" algn="l" rtl="0">
              <a:lnSpc>
                <a:spcPct val="115000"/>
              </a:lnSpc>
              <a:spcBef>
                <a:spcPts val="2400"/>
              </a:spcBef>
              <a:spcAft>
                <a:spcPts val="0"/>
              </a:spcAft>
              <a:buSzPts val="3500"/>
              <a:buFont typeface="Quattrocento Sans"/>
              <a:buChar char="❖"/>
            </a:pPr>
            <a:r>
              <a:rPr lang="en-US" sz="3500">
                <a:solidFill>
                  <a:srgbClr val="333333"/>
                </a:solidFill>
                <a:highlight>
                  <a:schemeClr val="lt1"/>
                </a:highlight>
              </a:rPr>
              <a:t>Xem xét các cơ sở cho việc kiểm thử ( yêu cầu, các rủi ro, báo cáo phân tích rủi ro, kiến trúc, thiết kế, đặc tả giao diện).</a:t>
            </a:r>
            <a:endParaRPr sz="3500">
              <a:solidFill>
                <a:srgbClr val="333333"/>
              </a:solidFill>
              <a:highlight>
                <a:schemeClr val="lt1"/>
              </a:highlight>
            </a:endParaRPr>
          </a:p>
          <a:p>
            <a:pPr marL="742950" lvl="1" indent="-355600" algn="l" rtl="0">
              <a:lnSpc>
                <a:spcPct val="115000"/>
              </a:lnSpc>
              <a:spcBef>
                <a:spcPts val="0"/>
              </a:spcBef>
              <a:spcAft>
                <a:spcPts val="0"/>
              </a:spcAft>
              <a:buSzPts val="3500"/>
              <a:buFont typeface="Quattrocento Sans"/>
              <a:buChar char="❖"/>
            </a:pPr>
            <a:r>
              <a:rPr lang="en-US" sz="3500">
                <a:solidFill>
                  <a:srgbClr val="333333"/>
                </a:solidFill>
                <a:highlight>
                  <a:schemeClr val="lt1"/>
                </a:highlight>
              </a:rPr>
              <a:t>Đánh giá khả năng kiểm thử của dựa trên cơ sở kiểm thử và các đối tượng kiểm thử.</a:t>
            </a:r>
            <a:endParaRPr sz="3500">
              <a:solidFill>
                <a:srgbClr val="333333"/>
              </a:solidFill>
              <a:highlight>
                <a:schemeClr val="lt1"/>
              </a:highlight>
            </a:endParaRPr>
          </a:p>
          <a:p>
            <a:pPr marL="742950" lvl="1" indent="-355600" algn="l" rtl="0">
              <a:lnSpc>
                <a:spcPct val="115000"/>
              </a:lnSpc>
              <a:spcBef>
                <a:spcPts val="0"/>
              </a:spcBef>
              <a:spcAft>
                <a:spcPts val="0"/>
              </a:spcAft>
              <a:buSzPts val="3500"/>
              <a:buFont typeface="Quattrocento Sans"/>
              <a:buChar char="❖"/>
            </a:pPr>
            <a:r>
              <a:rPr lang="en-US" sz="3500">
                <a:solidFill>
                  <a:srgbClr val="333333"/>
                </a:solidFill>
                <a:highlight>
                  <a:schemeClr val="lt1"/>
                </a:highlight>
              </a:rPr>
              <a:t>Xác định và sắp xếp thứ tự ưu tiên của các điều kiện kiểm thử dựa vào phân tích các danh sách kiểm thử, đặc tả, hiệu ứng và cấu trúc của phần mềm.</a:t>
            </a:r>
            <a:endParaRPr sz="35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66">
                                            <p:txEl>
                                              <p:pRg st="0" end="0"/>
                                            </p:txEl>
                                          </p:spTgt>
                                        </p:tgtEl>
                                        <p:attrNameLst>
                                          <p:attrName>style.visibility</p:attrName>
                                        </p:attrNameLst>
                                      </p:cBhvr>
                                      <p:to>
                                        <p:strVal val="visible"/>
                                      </p:to>
                                    </p:set>
                                    <p:anim calcmode="lin" valueType="num">
                                      <p:cBhvr additive="base">
                                        <p:cTn id="7" dur="1000"/>
                                        <p:tgtEl>
                                          <p:spTgt spid="466">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66">
                                            <p:txEl>
                                              <p:pRg st="1" end="1"/>
                                            </p:txEl>
                                          </p:spTgt>
                                        </p:tgtEl>
                                        <p:attrNameLst>
                                          <p:attrName>style.visibility</p:attrName>
                                        </p:attrNameLst>
                                      </p:cBhvr>
                                      <p:to>
                                        <p:strVal val="visible"/>
                                      </p:to>
                                    </p:set>
                                    <p:anim calcmode="lin" valueType="num">
                                      <p:cBhvr additive="base">
                                        <p:cTn id="12" dur="1000"/>
                                        <p:tgtEl>
                                          <p:spTgt spid="466">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66">
                                            <p:txEl>
                                              <p:pRg st="2" end="2"/>
                                            </p:txEl>
                                          </p:spTgt>
                                        </p:tgtEl>
                                        <p:attrNameLst>
                                          <p:attrName>style.visibility</p:attrName>
                                        </p:attrNameLst>
                                      </p:cBhvr>
                                      <p:to>
                                        <p:strVal val="visible"/>
                                      </p:to>
                                    </p:set>
                                    <p:anim calcmode="lin" valueType="num">
                                      <p:cBhvr additive="base">
                                        <p:cTn id="17" dur="1000"/>
                                        <p:tgtEl>
                                          <p:spTgt spid="466">
                                            <p:txEl>
                                              <p:pRg st="2" end="2"/>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g1135cfe7efe_0_192"/>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test design</a:t>
            </a:r>
            <a:endParaRPr/>
          </a:p>
        </p:txBody>
      </p:sp>
      <p:sp>
        <p:nvSpPr>
          <p:cNvPr id="472" name="Google Shape;472;g1135cfe7efe_0_192"/>
          <p:cNvSpPr txBox="1">
            <a:spLocks noGrp="1"/>
          </p:cNvSpPr>
          <p:nvPr>
            <p:ph type="body" idx="1"/>
          </p:nvPr>
        </p:nvSpPr>
        <p:spPr>
          <a:xfrm>
            <a:off x="609600" y="906513"/>
            <a:ext cx="10972800" cy="6651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t>Thiết kế kiểm thử(Test Design)</a:t>
            </a:r>
            <a:endParaRPr sz="4000" i="1"/>
          </a:p>
        </p:txBody>
      </p:sp>
      <p:sp>
        <p:nvSpPr>
          <p:cNvPr id="473" name="Google Shape;473;g1135cfe7efe_0_192"/>
          <p:cNvSpPr txBox="1">
            <a:spLocks noGrp="1"/>
          </p:cNvSpPr>
          <p:nvPr>
            <p:ph type="body" idx="1"/>
          </p:nvPr>
        </p:nvSpPr>
        <p:spPr>
          <a:xfrm>
            <a:off x="406450" y="1490175"/>
            <a:ext cx="11604900" cy="5072400"/>
          </a:xfrm>
          <a:prstGeom prst="rect">
            <a:avLst/>
          </a:prstGeom>
          <a:noFill/>
          <a:ln>
            <a:noFill/>
          </a:ln>
        </p:spPr>
        <p:txBody>
          <a:bodyPr spcFirstLastPara="1" wrap="square" lIns="91425" tIns="45700" rIns="91425" bIns="45700" anchor="t" anchorCtr="0">
            <a:normAutofit/>
          </a:bodyPr>
          <a:lstStyle/>
          <a:p>
            <a:pPr marL="742950" lvl="1" indent="-349250" algn="l" rtl="0">
              <a:lnSpc>
                <a:spcPct val="115000"/>
              </a:lnSpc>
              <a:spcBef>
                <a:spcPts val="2400"/>
              </a:spcBef>
              <a:spcAft>
                <a:spcPts val="0"/>
              </a:spcAft>
              <a:buSzPts val="3400"/>
              <a:buFont typeface="Quattrocento Sans"/>
              <a:buChar char="❖"/>
            </a:pPr>
            <a:r>
              <a:rPr lang="en-US" sz="3400"/>
              <a:t>Hoạt động xác định dữ liệu đầu vào và đầu ra cụ thể để chạy phần mềm dựa trên các điều kiện kiểm thử và dữ liệu cụ thể đã được phân tích.</a:t>
            </a:r>
            <a:endParaRPr sz="3400"/>
          </a:p>
        </p:txBody>
      </p:sp>
      <p:pic>
        <p:nvPicPr>
          <p:cNvPr id="474" name="Google Shape;474;g1135cfe7efe_0_192"/>
          <p:cNvPicPr preferRelativeResize="0"/>
          <p:nvPr/>
        </p:nvPicPr>
        <p:blipFill>
          <a:blip r:embed="rId3">
            <a:alphaModFix/>
          </a:blip>
          <a:stretch>
            <a:fillRect/>
          </a:stretch>
        </p:blipFill>
        <p:spPr>
          <a:xfrm>
            <a:off x="5791300" y="3100675"/>
            <a:ext cx="6154525" cy="34619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73">
                                            <p:txEl>
                                              <p:pRg st="0" end="0"/>
                                            </p:txEl>
                                          </p:spTgt>
                                        </p:tgtEl>
                                        <p:attrNameLst>
                                          <p:attrName>style.visibility</p:attrName>
                                        </p:attrNameLst>
                                      </p:cBhvr>
                                      <p:to>
                                        <p:strVal val="visible"/>
                                      </p:to>
                                    </p:set>
                                    <p:anim calcmode="lin" valueType="num">
                                      <p:cBhvr additive="base">
                                        <p:cTn id="7" dur="1000"/>
                                        <p:tgtEl>
                                          <p:spTgt spid="473">
                                            <p:txEl>
                                              <p:pRg st="0" end="0"/>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g10eabee0f21_0_203"/>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Tại sao phải kiểm thử phần mềm ?</a:t>
            </a:r>
            <a:endParaRPr/>
          </a:p>
        </p:txBody>
      </p:sp>
      <p:sp>
        <p:nvSpPr>
          <p:cNvPr id="142" name="Google Shape;142;g10eabee0f21_0_203"/>
          <p:cNvSpPr txBox="1"/>
          <p:nvPr/>
        </p:nvSpPr>
        <p:spPr>
          <a:xfrm>
            <a:off x="514475" y="1442500"/>
            <a:ext cx="11297700" cy="5210400"/>
          </a:xfrm>
          <a:prstGeom prst="rect">
            <a:avLst/>
          </a:prstGeom>
          <a:noFill/>
          <a:ln>
            <a:noFill/>
          </a:ln>
        </p:spPr>
        <p:txBody>
          <a:bodyPr spcFirstLastPara="1" wrap="square" lIns="91425" tIns="91425" rIns="91425" bIns="91425" anchor="t" anchorCtr="0">
            <a:noAutofit/>
          </a:bodyPr>
          <a:lstStyle/>
          <a:p>
            <a:pPr marL="742950" lvl="1" indent="-330200" algn="l" rtl="0">
              <a:spcBef>
                <a:spcPts val="0"/>
              </a:spcBef>
              <a:spcAft>
                <a:spcPts val="0"/>
              </a:spcAft>
              <a:buClr>
                <a:srgbClr val="FF5A33"/>
              </a:buClr>
              <a:buSzPts val="3100"/>
              <a:buFont typeface="Quattrocento Sans"/>
              <a:buChar char="❖"/>
            </a:pPr>
            <a:r>
              <a:rPr lang="en-US" sz="3100">
                <a:latin typeface="Quattrocento Sans"/>
                <a:ea typeface="Quattrocento Sans"/>
                <a:cs typeface="Quattrocento Sans"/>
                <a:sym typeface="Quattrocento Sans"/>
              </a:rPr>
              <a:t>Lỗi Paypal: Chris Reynolds từ Pennsylvania đã trở thành người đàn ông giàu nhất thế giới khi PayPal thông báo sai về khoảng 92 tỷ đôla trong tài khoản của mình</a:t>
            </a:r>
            <a:endParaRPr sz="3100">
              <a:latin typeface="Quattrocento Sans"/>
              <a:ea typeface="Quattrocento Sans"/>
              <a:cs typeface="Quattrocento Sans"/>
              <a:sym typeface="Quattrocento Sans"/>
            </a:endParaRPr>
          </a:p>
          <a:p>
            <a:pPr marL="742950" lvl="1" indent="-330200" algn="l" rtl="0">
              <a:spcBef>
                <a:spcPts val="0"/>
              </a:spcBef>
              <a:spcAft>
                <a:spcPts val="0"/>
              </a:spcAft>
              <a:buClr>
                <a:srgbClr val="FF5A33"/>
              </a:buClr>
              <a:buSzPts val="3100"/>
              <a:buFont typeface="Quattrocento Sans"/>
              <a:buChar char="❖"/>
            </a:pPr>
            <a:r>
              <a:rPr lang="en-US" sz="3100">
                <a:latin typeface="Quattrocento Sans"/>
                <a:ea typeface="Quattrocento Sans"/>
                <a:cs typeface="Quattrocento Sans"/>
                <a:sym typeface="Quattrocento Sans"/>
              </a:rPr>
              <a:t>Lỗi hiển thị lượt xem của Youtube:  Các kỹ sư Youtube đã đau đầu vì số lượt xem của Gangnam Style vượt quá con số 2.147.483.647 (32-bit) do Youtube sử dụng hệ số nguyên 32-bit cho bộ đếm lượt xem của mình mà tại thời điểm đó không ai có thể nghĩ rằng video có thể vượt qua. Khi đạt đến giới hạn tối đa, số lượt xem bắt đầu thể hiện một số giá trị âm. Các kỹ sư Youtube đã sửa lỗi này bằng cách chuyển đổi bộ đếm lượt xem sang hệ số 64-bit</a:t>
            </a:r>
            <a:endParaRPr sz="3100">
              <a:solidFill>
                <a:schemeClr val="dk1"/>
              </a:solidFill>
              <a:latin typeface="Quattrocento Sans"/>
              <a:ea typeface="Quattrocento Sans"/>
              <a:cs typeface="Quattrocento Sans"/>
              <a:sym typeface="Quattrocento Sans"/>
            </a:endParaRPr>
          </a:p>
        </p:txBody>
      </p:sp>
      <p:sp>
        <p:nvSpPr>
          <p:cNvPr id="143" name="Google Shape;143;g10eabee0f21_0_203"/>
          <p:cNvSpPr txBox="1"/>
          <p:nvPr/>
        </p:nvSpPr>
        <p:spPr>
          <a:xfrm>
            <a:off x="606600" y="794188"/>
            <a:ext cx="82716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a:solidFill>
                  <a:schemeClr val="dk1"/>
                </a:solidFill>
                <a:latin typeface="Quattrocento Sans"/>
                <a:ea typeface="Quattrocento Sans"/>
                <a:cs typeface="Quattrocento Sans"/>
                <a:sym typeface="Quattrocento Sans"/>
              </a:rPr>
              <a:t>Các lỗi phần mềm nổi tiếng</a:t>
            </a:r>
            <a:endParaRPr sz="4000">
              <a:solidFill>
                <a:schemeClr val="dk1"/>
              </a:solidFill>
              <a:latin typeface="Quattrocento Sans"/>
              <a:ea typeface="Quattrocento Sans"/>
              <a:cs typeface="Quattrocento Sans"/>
              <a:sym typeface="Quattrocento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42">
                                            <p:txEl>
                                              <p:pRg st="0" end="0"/>
                                            </p:txEl>
                                          </p:spTgt>
                                        </p:tgtEl>
                                        <p:attrNameLst>
                                          <p:attrName>style.visibility</p:attrName>
                                        </p:attrNameLst>
                                      </p:cBhvr>
                                      <p:to>
                                        <p:strVal val="visible"/>
                                      </p:to>
                                    </p:set>
                                    <p:anim calcmode="lin" valueType="num">
                                      <p:cBhvr additive="base">
                                        <p:cTn id="7" dur="1000"/>
                                        <p:tgtEl>
                                          <p:spTgt spid="142">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42">
                                            <p:txEl>
                                              <p:pRg st="1" end="1"/>
                                            </p:txEl>
                                          </p:spTgt>
                                        </p:tgtEl>
                                        <p:attrNameLst>
                                          <p:attrName>style.visibility</p:attrName>
                                        </p:attrNameLst>
                                      </p:cBhvr>
                                      <p:to>
                                        <p:strVal val="visible"/>
                                      </p:to>
                                    </p:set>
                                    <p:anim calcmode="lin" valueType="num">
                                      <p:cBhvr additive="base">
                                        <p:cTn id="12" dur="1000"/>
                                        <p:tgtEl>
                                          <p:spTgt spid="142">
                                            <p:txEl>
                                              <p:pRg st="1" end="1"/>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g1135cfe7efe_0_198"/>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test design</a:t>
            </a:r>
            <a:endParaRPr/>
          </a:p>
        </p:txBody>
      </p:sp>
      <p:sp>
        <p:nvSpPr>
          <p:cNvPr id="480" name="Google Shape;480;g1135cfe7efe_0_198"/>
          <p:cNvSpPr txBox="1">
            <a:spLocks noGrp="1"/>
          </p:cNvSpPr>
          <p:nvPr>
            <p:ph type="body" idx="1"/>
          </p:nvPr>
        </p:nvSpPr>
        <p:spPr>
          <a:xfrm>
            <a:off x="609600" y="843225"/>
            <a:ext cx="10972800" cy="665100"/>
          </a:xfrm>
          <a:prstGeom prst="rect">
            <a:avLst/>
          </a:prstGeom>
          <a:noFill/>
          <a:ln>
            <a:noFill/>
          </a:ln>
        </p:spPr>
        <p:txBody>
          <a:bodyPr spcFirstLastPara="1" wrap="square" lIns="91425" tIns="45700" rIns="91425" bIns="45700" anchor="t" anchorCtr="0">
            <a:noAutofit/>
          </a:bodyPr>
          <a:lstStyle/>
          <a:p>
            <a:pPr marL="342900" lvl="0" indent="-419100" algn="l" rtl="0">
              <a:spcBef>
                <a:spcPts val="480"/>
              </a:spcBef>
              <a:spcAft>
                <a:spcPts val="0"/>
              </a:spcAft>
              <a:buSzPts val="4000"/>
              <a:buFont typeface="Quattrocento Sans"/>
              <a:buChar char="❑"/>
            </a:pPr>
            <a:r>
              <a:rPr lang="en-US" sz="4000">
                <a:solidFill>
                  <a:srgbClr val="333333"/>
                </a:solidFill>
                <a:highlight>
                  <a:schemeClr val="lt1"/>
                </a:highlight>
              </a:rPr>
              <a:t>Nhiệm vụ chính thiết kế kiểm thử</a:t>
            </a:r>
            <a:endParaRPr sz="4000" i="1"/>
          </a:p>
        </p:txBody>
      </p:sp>
      <p:sp>
        <p:nvSpPr>
          <p:cNvPr id="481" name="Google Shape;481;g1135cfe7efe_0_198"/>
          <p:cNvSpPr txBox="1">
            <a:spLocks noGrp="1"/>
          </p:cNvSpPr>
          <p:nvPr>
            <p:ph type="body" idx="1"/>
          </p:nvPr>
        </p:nvSpPr>
        <p:spPr>
          <a:xfrm>
            <a:off x="425900" y="1508325"/>
            <a:ext cx="11156400" cy="5072400"/>
          </a:xfrm>
          <a:prstGeom prst="rect">
            <a:avLst/>
          </a:prstGeom>
          <a:noFill/>
          <a:ln>
            <a:noFill/>
          </a:ln>
        </p:spPr>
        <p:txBody>
          <a:bodyPr spcFirstLastPara="1" wrap="square" lIns="91425" tIns="45700" rIns="91425" bIns="45700" anchor="t" anchorCtr="0">
            <a:normAutofit/>
          </a:bodyPr>
          <a:lstStyle/>
          <a:p>
            <a:pPr marL="742950" lvl="1" indent="-361950" algn="l" rtl="0">
              <a:lnSpc>
                <a:spcPct val="115000"/>
              </a:lnSpc>
              <a:spcBef>
                <a:spcPts val="2400"/>
              </a:spcBef>
              <a:spcAft>
                <a:spcPts val="0"/>
              </a:spcAft>
              <a:buSzPts val="3600"/>
              <a:buFont typeface="Quattrocento Sans"/>
              <a:buChar char="❖"/>
            </a:pPr>
            <a:r>
              <a:rPr lang="en-US" sz="3600">
                <a:solidFill>
                  <a:srgbClr val="333333"/>
                </a:solidFill>
                <a:highlight>
                  <a:schemeClr val="lt1"/>
                </a:highlight>
              </a:rPr>
              <a:t>Thiết kế và sắp xếp thứ tự ưu tiên của Test case.</a:t>
            </a:r>
            <a:endParaRPr sz="3600">
              <a:solidFill>
                <a:srgbClr val="333333"/>
              </a:solidFill>
              <a:highlight>
                <a:schemeClr val="lt1"/>
              </a:highlight>
            </a:endParaRPr>
          </a:p>
          <a:p>
            <a:pPr marL="742950" lvl="1" indent="-361950" algn="l" rtl="0">
              <a:lnSpc>
                <a:spcPct val="115000"/>
              </a:lnSpc>
              <a:spcBef>
                <a:spcPts val="0"/>
              </a:spcBef>
              <a:spcAft>
                <a:spcPts val="0"/>
              </a:spcAft>
              <a:buSzPts val="3600"/>
              <a:buFont typeface="Quattrocento Sans"/>
              <a:buChar char="❖"/>
            </a:pPr>
            <a:r>
              <a:rPr lang="en-US" sz="3600">
                <a:solidFill>
                  <a:srgbClr val="333333"/>
                </a:solidFill>
                <a:highlight>
                  <a:schemeClr val="lt1"/>
                </a:highlight>
              </a:rPr>
              <a:t>Xác định các dữ liệu test để phục vụ cho test conditions and test cases.</a:t>
            </a:r>
            <a:endParaRPr sz="3600">
              <a:solidFill>
                <a:srgbClr val="333333"/>
              </a:solidFill>
              <a:highlight>
                <a:schemeClr val="lt1"/>
              </a:highlight>
            </a:endParaRPr>
          </a:p>
          <a:p>
            <a:pPr marL="742950" lvl="1" indent="-361950" algn="l" rtl="0">
              <a:lnSpc>
                <a:spcPct val="115000"/>
              </a:lnSpc>
              <a:spcBef>
                <a:spcPts val="0"/>
              </a:spcBef>
              <a:spcAft>
                <a:spcPts val="0"/>
              </a:spcAft>
              <a:buSzPts val="3600"/>
              <a:buFont typeface="Quattrocento Sans"/>
              <a:buChar char="❖"/>
            </a:pPr>
            <a:r>
              <a:rPr lang="en-US" sz="3600">
                <a:solidFill>
                  <a:srgbClr val="333333"/>
                </a:solidFill>
                <a:highlight>
                  <a:schemeClr val="lt1"/>
                </a:highlight>
              </a:rPr>
              <a:t>Xác định môi trường test cần thiết lập và các yêu cầu về hạ tầng, công cụ.</a:t>
            </a:r>
            <a:endParaRPr sz="3600">
              <a:solidFill>
                <a:srgbClr val="333333"/>
              </a:solidFill>
              <a:highlight>
                <a:schemeClr val="lt1"/>
              </a:highlight>
            </a:endParaRPr>
          </a:p>
          <a:p>
            <a:pPr marL="742950" lvl="1" indent="-361950" algn="l" rtl="0">
              <a:lnSpc>
                <a:spcPct val="115000"/>
              </a:lnSpc>
              <a:spcBef>
                <a:spcPts val="0"/>
              </a:spcBef>
              <a:spcAft>
                <a:spcPts val="0"/>
              </a:spcAft>
              <a:buSzPts val="3600"/>
              <a:buFont typeface="Quattrocento Sans"/>
              <a:buChar char="❖"/>
            </a:pPr>
            <a:r>
              <a:rPr lang="en-US" sz="3600">
                <a:solidFill>
                  <a:srgbClr val="333333"/>
                </a:solidFill>
                <a:highlight>
                  <a:schemeClr val="lt1"/>
                </a:highlight>
              </a:rPr>
              <a:t>Tạo truy xuất hai chiều giữa cơ sở kiểm thử, điều kiện kiểm thử, trường hợp kiểm thử và thủ tục kiểm thử.</a:t>
            </a:r>
            <a:endParaRPr sz="3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81">
                                            <p:txEl>
                                              <p:pRg st="0" end="0"/>
                                            </p:txEl>
                                          </p:spTgt>
                                        </p:tgtEl>
                                        <p:attrNameLst>
                                          <p:attrName>style.visibility</p:attrName>
                                        </p:attrNameLst>
                                      </p:cBhvr>
                                      <p:to>
                                        <p:strVal val="visible"/>
                                      </p:to>
                                    </p:set>
                                    <p:anim calcmode="lin" valueType="num">
                                      <p:cBhvr additive="base">
                                        <p:cTn id="7" dur="1000"/>
                                        <p:tgtEl>
                                          <p:spTgt spid="481">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81">
                                            <p:txEl>
                                              <p:pRg st="1" end="1"/>
                                            </p:txEl>
                                          </p:spTgt>
                                        </p:tgtEl>
                                        <p:attrNameLst>
                                          <p:attrName>style.visibility</p:attrName>
                                        </p:attrNameLst>
                                      </p:cBhvr>
                                      <p:to>
                                        <p:strVal val="visible"/>
                                      </p:to>
                                    </p:set>
                                    <p:anim calcmode="lin" valueType="num">
                                      <p:cBhvr additive="base">
                                        <p:cTn id="12" dur="1000"/>
                                        <p:tgtEl>
                                          <p:spTgt spid="481">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81">
                                            <p:txEl>
                                              <p:pRg st="2" end="2"/>
                                            </p:txEl>
                                          </p:spTgt>
                                        </p:tgtEl>
                                        <p:attrNameLst>
                                          <p:attrName>style.visibility</p:attrName>
                                        </p:attrNameLst>
                                      </p:cBhvr>
                                      <p:to>
                                        <p:strVal val="visible"/>
                                      </p:to>
                                    </p:set>
                                    <p:anim calcmode="lin" valueType="num">
                                      <p:cBhvr additive="base">
                                        <p:cTn id="17" dur="1000"/>
                                        <p:tgtEl>
                                          <p:spTgt spid="481">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481">
                                            <p:txEl>
                                              <p:pRg st="3" end="3"/>
                                            </p:txEl>
                                          </p:spTgt>
                                        </p:tgtEl>
                                        <p:attrNameLst>
                                          <p:attrName>style.visibility</p:attrName>
                                        </p:attrNameLst>
                                      </p:cBhvr>
                                      <p:to>
                                        <p:strVal val="visible"/>
                                      </p:to>
                                    </p:set>
                                    <p:anim calcmode="lin" valueType="num">
                                      <p:cBhvr additive="base">
                                        <p:cTn id="22" dur="1000"/>
                                        <p:tgtEl>
                                          <p:spTgt spid="481">
                                            <p:txEl>
                                              <p:pRg st="3" end="3"/>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g1135cfe7efe_0_206"/>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test design</a:t>
            </a:r>
            <a:endParaRPr/>
          </a:p>
        </p:txBody>
      </p:sp>
      <p:pic>
        <p:nvPicPr>
          <p:cNvPr id="487" name="Google Shape;487;g1135cfe7efe_0_206"/>
          <p:cNvPicPr preferRelativeResize="0"/>
          <p:nvPr/>
        </p:nvPicPr>
        <p:blipFill>
          <a:blip r:embed="rId3">
            <a:alphaModFix/>
          </a:blip>
          <a:stretch>
            <a:fillRect/>
          </a:stretch>
        </p:blipFill>
        <p:spPr>
          <a:xfrm>
            <a:off x="1310699" y="1319675"/>
            <a:ext cx="9570600" cy="4519425"/>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g1135cfe7efe_0_213"/>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test implementation</a:t>
            </a:r>
            <a:endParaRPr/>
          </a:p>
        </p:txBody>
      </p:sp>
      <p:sp>
        <p:nvSpPr>
          <p:cNvPr id="493" name="Google Shape;493;g1135cfe7efe_0_213"/>
          <p:cNvSpPr txBox="1">
            <a:spLocks noGrp="1"/>
          </p:cNvSpPr>
          <p:nvPr>
            <p:ph type="body" idx="1"/>
          </p:nvPr>
        </p:nvSpPr>
        <p:spPr>
          <a:xfrm>
            <a:off x="609600" y="990600"/>
            <a:ext cx="10972800" cy="665100"/>
          </a:xfrm>
          <a:prstGeom prst="rect">
            <a:avLst/>
          </a:prstGeom>
          <a:noFill/>
          <a:ln>
            <a:noFill/>
          </a:ln>
        </p:spPr>
        <p:txBody>
          <a:bodyPr spcFirstLastPara="1" wrap="square" lIns="91425" tIns="45700" rIns="91425" bIns="45700" anchor="t" anchorCtr="0">
            <a:noAutofit/>
          </a:bodyPr>
          <a:lstStyle/>
          <a:p>
            <a:pPr marL="342900" lvl="0" indent="-438150" algn="l" rtl="0">
              <a:spcBef>
                <a:spcPts val="0"/>
              </a:spcBef>
              <a:spcAft>
                <a:spcPts val="0"/>
              </a:spcAft>
              <a:buSzPts val="4300"/>
              <a:buFont typeface="Quattrocento Sans"/>
              <a:buChar char="❑"/>
            </a:pPr>
            <a:r>
              <a:rPr lang="en-US" sz="4300"/>
              <a:t>Triển khai kiểm thử(</a:t>
            </a:r>
            <a:r>
              <a:rPr lang="en-US" sz="4300">
                <a:solidFill>
                  <a:srgbClr val="333333"/>
                </a:solidFill>
              </a:rPr>
              <a:t>Test Implementation</a:t>
            </a:r>
            <a:r>
              <a:rPr lang="en-US" sz="4300"/>
              <a:t>)</a:t>
            </a:r>
            <a:endParaRPr sz="4300" i="1"/>
          </a:p>
        </p:txBody>
      </p:sp>
      <p:sp>
        <p:nvSpPr>
          <p:cNvPr id="494" name="Google Shape;494;g1135cfe7efe_0_213"/>
          <p:cNvSpPr txBox="1">
            <a:spLocks noGrp="1"/>
          </p:cNvSpPr>
          <p:nvPr>
            <p:ph type="body" idx="1"/>
          </p:nvPr>
        </p:nvSpPr>
        <p:spPr>
          <a:xfrm>
            <a:off x="406450" y="1715975"/>
            <a:ext cx="11604900" cy="5072400"/>
          </a:xfrm>
          <a:prstGeom prst="rect">
            <a:avLst/>
          </a:prstGeom>
          <a:noFill/>
          <a:ln>
            <a:noFill/>
          </a:ln>
        </p:spPr>
        <p:txBody>
          <a:bodyPr spcFirstLastPara="1" wrap="square" lIns="91425" tIns="45700" rIns="91425" bIns="45700" anchor="t" anchorCtr="0">
            <a:normAutofit/>
          </a:bodyPr>
          <a:lstStyle/>
          <a:p>
            <a:pPr marL="742950" lvl="1" indent="-387350" algn="l" rtl="0">
              <a:lnSpc>
                <a:spcPct val="115000"/>
              </a:lnSpc>
              <a:spcBef>
                <a:spcPts val="2400"/>
              </a:spcBef>
              <a:spcAft>
                <a:spcPts val="0"/>
              </a:spcAft>
              <a:buSzPts val="4000"/>
              <a:buFont typeface="Quattrocento Sans"/>
              <a:buChar char="❖"/>
            </a:pPr>
            <a:r>
              <a:rPr lang="en-US" sz="4000"/>
              <a:t>Hoạt động chuẩn bị phần mềm kiểm thử cần thiết để thực thi kiểm thử, dựa trên phân tích và thiết kế kiểm thử.</a:t>
            </a:r>
            <a:endParaRPr sz="4000"/>
          </a:p>
        </p:txBody>
      </p:sp>
      <p:pic>
        <p:nvPicPr>
          <p:cNvPr id="495" name="Google Shape;495;g1135cfe7efe_0_213"/>
          <p:cNvPicPr preferRelativeResize="0"/>
          <p:nvPr/>
        </p:nvPicPr>
        <p:blipFill>
          <a:blip r:embed="rId3">
            <a:alphaModFix/>
          </a:blip>
          <a:stretch>
            <a:fillRect/>
          </a:stretch>
        </p:blipFill>
        <p:spPr>
          <a:xfrm>
            <a:off x="3660400" y="3160450"/>
            <a:ext cx="8350950" cy="34795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94">
                                            <p:txEl>
                                              <p:pRg st="0" end="0"/>
                                            </p:txEl>
                                          </p:spTgt>
                                        </p:tgtEl>
                                        <p:attrNameLst>
                                          <p:attrName>style.visibility</p:attrName>
                                        </p:attrNameLst>
                                      </p:cBhvr>
                                      <p:to>
                                        <p:strVal val="visible"/>
                                      </p:to>
                                    </p:set>
                                    <p:anim calcmode="lin" valueType="num">
                                      <p:cBhvr additive="base">
                                        <p:cTn id="7" dur="1000"/>
                                        <p:tgtEl>
                                          <p:spTgt spid="494">
                                            <p:txEl>
                                              <p:pRg st="0" end="0"/>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g1135cfe7efe_0_221"/>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test implementation</a:t>
            </a:r>
            <a:endParaRPr/>
          </a:p>
        </p:txBody>
      </p:sp>
      <p:sp>
        <p:nvSpPr>
          <p:cNvPr id="501" name="Google Shape;501;g1135cfe7efe_0_221"/>
          <p:cNvSpPr txBox="1">
            <a:spLocks noGrp="1"/>
          </p:cNvSpPr>
          <p:nvPr>
            <p:ph type="body" idx="1"/>
          </p:nvPr>
        </p:nvSpPr>
        <p:spPr>
          <a:xfrm>
            <a:off x="609600" y="990600"/>
            <a:ext cx="10972800" cy="665100"/>
          </a:xfrm>
          <a:prstGeom prst="rect">
            <a:avLst/>
          </a:prstGeom>
          <a:noFill/>
          <a:ln>
            <a:noFill/>
          </a:ln>
        </p:spPr>
        <p:txBody>
          <a:bodyPr spcFirstLastPara="1" wrap="square" lIns="91425" tIns="45700" rIns="91425" bIns="45700" anchor="t" anchorCtr="0">
            <a:noAutofit/>
          </a:bodyPr>
          <a:lstStyle/>
          <a:p>
            <a:pPr marL="342900" lvl="0" indent="-450850" algn="l" rtl="0">
              <a:spcBef>
                <a:spcPts val="0"/>
              </a:spcBef>
              <a:spcAft>
                <a:spcPts val="0"/>
              </a:spcAft>
              <a:buSzPts val="4500"/>
              <a:buFont typeface="Quattrocento Sans"/>
              <a:buChar char="❑"/>
            </a:pPr>
            <a:r>
              <a:rPr lang="en-US" sz="4500"/>
              <a:t>Nhiệm vụ chính triển khai kiểm thử</a:t>
            </a:r>
            <a:endParaRPr sz="4500" i="1"/>
          </a:p>
        </p:txBody>
      </p:sp>
      <p:sp>
        <p:nvSpPr>
          <p:cNvPr id="502" name="Google Shape;502;g1135cfe7efe_0_221"/>
          <p:cNvSpPr txBox="1">
            <a:spLocks noGrp="1"/>
          </p:cNvSpPr>
          <p:nvPr>
            <p:ph type="body" idx="1"/>
          </p:nvPr>
        </p:nvSpPr>
        <p:spPr>
          <a:xfrm>
            <a:off x="406450" y="1715975"/>
            <a:ext cx="11175900" cy="5072400"/>
          </a:xfrm>
          <a:prstGeom prst="rect">
            <a:avLst/>
          </a:prstGeom>
          <a:noFill/>
          <a:ln>
            <a:noFill/>
          </a:ln>
        </p:spPr>
        <p:txBody>
          <a:bodyPr spcFirstLastPara="1" wrap="square" lIns="91425" tIns="45700" rIns="91425" bIns="45700" anchor="t" anchorCtr="0">
            <a:noAutofit/>
          </a:bodyPr>
          <a:lstStyle/>
          <a:p>
            <a:pPr marL="742950" lvl="1" indent="-368300" algn="l" rtl="0">
              <a:lnSpc>
                <a:spcPct val="115000"/>
              </a:lnSpc>
              <a:spcBef>
                <a:spcPts val="2400"/>
              </a:spcBef>
              <a:spcAft>
                <a:spcPts val="0"/>
              </a:spcAft>
              <a:buSzPts val="3700"/>
              <a:buFont typeface="Quattrocento Sans"/>
              <a:buChar char="❖"/>
            </a:pPr>
            <a:r>
              <a:rPr lang="en-US" sz="3700">
                <a:solidFill>
                  <a:srgbClr val="333333"/>
                </a:solidFill>
                <a:highlight>
                  <a:schemeClr val="lt1"/>
                </a:highlight>
              </a:rPr>
              <a:t>Chuẩn hoá, xây dựng và sắp xếp ưu tiên test case ( bao gồm cả xác định test data).</a:t>
            </a:r>
            <a:endParaRPr sz="3700">
              <a:solidFill>
                <a:srgbClr val="333333"/>
              </a:solidFill>
              <a:highlight>
                <a:schemeClr val="lt1"/>
              </a:highlight>
            </a:endParaRPr>
          </a:p>
          <a:p>
            <a:pPr marL="742950" lvl="1" indent="-368300" algn="l" rtl="0">
              <a:lnSpc>
                <a:spcPct val="115000"/>
              </a:lnSpc>
              <a:spcBef>
                <a:spcPts val="0"/>
              </a:spcBef>
              <a:spcAft>
                <a:spcPts val="0"/>
              </a:spcAft>
              <a:buSzPts val="3700"/>
              <a:buFont typeface="Quattrocento Sans"/>
              <a:buChar char="❖"/>
            </a:pPr>
            <a:r>
              <a:rPr lang="en-US" sz="3700">
                <a:solidFill>
                  <a:srgbClr val="333333"/>
                </a:solidFill>
                <a:highlight>
                  <a:schemeClr val="lt1"/>
                </a:highlight>
              </a:rPr>
              <a:t>Xây dựng và ưu tiên các thủ tục test, tạo test data, chuẩn bị thủ tục và viết test scripts tự động test.</a:t>
            </a:r>
            <a:endParaRPr sz="3700">
              <a:solidFill>
                <a:srgbClr val="333333"/>
              </a:solidFill>
              <a:highlight>
                <a:schemeClr val="lt1"/>
              </a:highlight>
            </a:endParaRPr>
          </a:p>
          <a:p>
            <a:pPr marL="742950" lvl="1" indent="-368300" algn="l" rtl="0">
              <a:lnSpc>
                <a:spcPct val="115000"/>
              </a:lnSpc>
              <a:spcBef>
                <a:spcPts val="0"/>
              </a:spcBef>
              <a:spcAft>
                <a:spcPts val="0"/>
              </a:spcAft>
              <a:buSzPts val="3700"/>
              <a:buFont typeface="Quattrocento Sans"/>
              <a:buChar char="❖"/>
            </a:pPr>
            <a:r>
              <a:rPr lang="en-US" sz="3700">
                <a:solidFill>
                  <a:srgbClr val="333333"/>
                </a:solidFill>
                <a:highlight>
                  <a:schemeClr val="lt1"/>
                </a:highlight>
              </a:rPr>
              <a:t>Tạo bộ test suites từ thủ tục test cho việc chạy test.</a:t>
            </a:r>
            <a:endParaRPr sz="3700">
              <a:solidFill>
                <a:srgbClr val="333333"/>
              </a:solidFill>
              <a:highlight>
                <a:schemeClr val="lt1"/>
              </a:highlight>
            </a:endParaRPr>
          </a:p>
          <a:p>
            <a:pPr marL="742950" lvl="1" indent="-368300" algn="l" rtl="0">
              <a:lnSpc>
                <a:spcPct val="115000"/>
              </a:lnSpc>
              <a:spcBef>
                <a:spcPts val="0"/>
              </a:spcBef>
              <a:spcAft>
                <a:spcPts val="0"/>
              </a:spcAft>
              <a:buSzPts val="3700"/>
              <a:buFont typeface="Quattrocento Sans"/>
              <a:buChar char="❖"/>
            </a:pPr>
            <a:r>
              <a:rPr lang="en-US" sz="3700">
                <a:solidFill>
                  <a:srgbClr val="333333"/>
                </a:solidFill>
                <a:highlight>
                  <a:schemeClr val="lt1"/>
                </a:highlight>
              </a:rPr>
              <a:t>Kiểm tra các môi trường được thiết lập đúng chưa.</a:t>
            </a:r>
            <a:endParaRPr sz="3700">
              <a:solidFill>
                <a:srgbClr val="333333"/>
              </a:solidFill>
              <a:highlight>
                <a:schemeClr val="lt1"/>
              </a:highlight>
            </a:endParaRPr>
          </a:p>
          <a:p>
            <a:pPr marL="742950" lvl="1" indent="-368300" algn="l" rtl="0">
              <a:lnSpc>
                <a:spcPct val="115000"/>
              </a:lnSpc>
              <a:spcBef>
                <a:spcPts val="0"/>
              </a:spcBef>
              <a:spcAft>
                <a:spcPts val="0"/>
              </a:spcAft>
              <a:buSzPts val="3700"/>
              <a:buFont typeface="Quattrocento Sans"/>
              <a:buChar char="❖"/>
            </a:pPr>
            <a:r>
              <a:rPr lang="en-US" sz="3700">
                <a:solidFill>
                  <a:srgbClr val="333333"/>
                </a:solidFill>
                <a:highlight>
                  <a:schemeClr val="lt1"/>
                </a:highlight>
              </a:rPr>
              <a:t>Kiểm tra và cập nhật ma trận theo dõi.</a:t>
            </a:r>
            <a:endParaRPr sz="37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02">
                                            <p:txEl>
                                              <p:pRg st="0" end="0"/>
                                            </p:txEl>
                                          </p:spTgt>
                                        </p:tgtEl>
                                        <p:attrNameLst>
                                          <p:attrName>style.visibility</p:attrName>
                                        </p:attrNameLst>
                                      </p:cBhvr>
                                      <p:to>
                                        <p:strVal val="visible"/>
                                      </p:to>
                                    </p:set>
                                    <p:anim calcmode="lin" valueType="num">
                                      <p:cBhvr additive="base">
                                        <p:cTn id="7" dur="1000"/>
                                        <p:tgtEl>
                                          <p:spTgt spid="502">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02">
                                            <p:txEl>
                                              <p:pRg st="1" end="1"/>
                                            </p:txEl>
                                          </p:spTgt>
                                        </p:tgtEl>
                                        <p:attrNameLst>
                                          <p:attrName>style.visibility</p:attrName>
                                        </p:attrNameLst>
                                      </p:cBhvr>
                                      <p:to>
                                        <p:strVal val="visible"/>
                                      </p:to>
                                    </p:set>
                                    <p:anim calcmode="lin" valueType="num">
                                      <p:cBhvr additive="base">
                                        <p:cTn id="12" dur="1000"/>
                                        <p:tgtEl>
                                          <p:spTgt spid="502">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502">
                                            <p:txEl>
                                              <p:pRg st="2" end="2"/>
                                            </p:txEl>
                                          </p:spTgt>
                                        </p:tgtEl>
                                        <p:attrNameLst>
                                          <p:attrName>style.visibility</p:attrName>
                                        </p:attrNameLst>
                                      </p:cBhvr>
                                      <p:to>
                                        <p:strVal val="visible"/>
                                      </p:to>
                                    </p:set>
                                    <p:anim calcmode="lin" valueType="num">
                                      <p:cBhvr additive="base">
                                        <p:cTn id="17" dur="1000"/>
                                        <p:tgtEl>
                                          <p:spTgt spid="502">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502">
                                            <p:txEl>
                                              <p:pRg st="3" end="3"/>
                                            </p:txEl>
                                          </p:spTgt>
                                        </p:tgtEl>
                                        <p:attrNameLst>
                                          <p:attrName>style.visibility</p:attrName>
                                        </p:attrNameLst>
                                      </p:cBhvr>
                                      <p:to>
                                        <p:strVal val="visible"/>
                                      </p:to>
                                    </p:set>
                                    <p:anim calcmode="lin" valueType="num">
                                      <p:cBhvr additive="base">
                                        <p:cTn id="22" dur="1000"/>
                                        <p:tgtEl>
                                          <p:spTgt spid="502">
                                            <p:txEl>
                                              <p:pRg st="3" end="3"/>
                                            </p:txEl>
                                          </p:spTgt>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502">
                                            <p:txEl>
                                              <p:pRg st="4" end="4"/>
                                            </p:txEl>
                                          </p:spTgt>
                                        </p:tgtEl>
                                        <p:attrNameLst>
                                          <p:attrName>style.visibility</p:attrName>
                                        </p:attrNameLst>
                                      </p:cBhvr>
                                      <p:to>
                                        <p:strVal val="visible"/>
                                      </p:to>
                                    </p:set>
                                    <p:anim calcmode="lin" valueType="num">
                                      <p:cBhvr additive="base">
                                        <p:cTn id="27" dur="1000"/>
                                        <p:tgtEl>
                                          <p:spTgt spid="502">
                                            <p:txEl>
                                              <p:pRg st="4" end="4"/>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g1135cfe7efe_0_236"/>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test execution</a:t>
            </a:r>
            <a:endParaRPr/>
          </a:p>
        </p:txBody>
      </p:sp>
      <p:sp>
        <p:nvSpPr>
          <p:cNvPr id="508" name="Google Shape;508;g1135cfe7efe_0_236"/>
          <p:cNvSpPr txBox="1">
            <a:spLocks noGrp="1"/>
          </p:cNvSpPr>
          <p:nvPr>
            <p:ph type="body" idx="1"/>
          </p:nvPr>
        </p:nvSpPr>
        <p:spPr>
          <a:xfrm>
            <a:off x="609600" y="847563"/>
            <a:ext cx="10972800" cy="6651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t>Thực thi kiểm thử (</a:t>
            </a:r>
            <a:r>
              <a:rPr lang="en-US" sz="4000">
                <a:solidFill>
                  <a:srgbClr val="333333"/>
                </a:solidFill>
              </a:rPr>
              <a:t>Test Execution</a:t>
            </a:r>
            <a:r>
              <a:rPr lang="en-US" sz="4000"/>
              <a:t>)</a:t>
            </a:r>
            <a:endParaRPr sz="4000" i="1"/>
          </a:p>
        </p:txBody>
      </p:sp>
      <p:sp>
        <p:nvSpPr>
          <p:cNvPr id="509" name="Google Shape;509;g1135cfe7efe_0_236"/>
          <p:cNvSpPr txBox="1">
            <a:spLocks noGrp="1"/>
          </p:cNvSpPr>
          <p:nvPr>
            <p:ph type="body" idx="1"/>
          </p:nvPr>
        </p:nvSpPr>
        <p:spPr>
          <a:xfrm>
            <a:off x="416275" y="1512675"/>
            <a:ext cx="11604900" cy="5072400"/>
          </a:xfrm>
          <a:prstGeom prst="rect">
            <a:avLst/>
          </a:prstGeom>
          <a:noFill/>
          <a:ln>
            <a:noFill/>
          </a:ln>
        </p:spPr>
        <p:txBody>
          <a:bodyPr spcFirstLastPara="1" wrap="square" lIns="91425" tIns="45700" rIns="91425" bIns="45700" anchor="t" anchorCtr="0">
            <a:normAutofit/>
          </a:bodyPr>
          <a:lstStyle/>
          <a:p>
            <a:pPr marL="742950" lvl="1" indent="-361950" algn="l" rtl="0">
              <a:lnSpc>
                <a:spcPct val="115000"/>
              </a:lnSpc>
              <a:spcBef>
                <a:spcPts val="2400"/>
              </a:spcBef>
              <a:spcAft>
                <a:spcPts val="0"/>
              </a:spcAft>
              <a:buSzPts val="3600"/>
              <a:buFont typeface="Quattrocento Sans"/>
              <a:buChar char="❖"/>
            </a:pPr>
            <a:r>
              <a:rPr lang="en-US" sz="3600"/>
              <a:t>Là quá trình chạy kiểm thử trên một hệ thống hoặc thành phần đang được kiểm thử, tạo ra kết quả thực tế.</a:t>
            </a:r>
            <a:endParaRPr sz="3600"/>
          </a:p>
        </p:txBody>
      </p:sp>
      <p:pic>
        <p:nvPicPr>
          <p:cNvPr id="510" name="Google Shape;510;g1135cfe7efe_0_236"/>
          <p:cNvPicPr preferRelativeResize="0"/>
          <p:nvPr/>
        </p:nvPicPr>
        <p:blipFill>
          <a:blip r:embed="rId3">
            <a:alphaModFix/>
          </a:blip>
          <a:stretch>
            <a:fillRect/>
          </a:stretch>
        </p:blipFill>
        <p:spPr>
          <a:xfrm>
            <a:off x="4615350" y="2818450"/>
            <a:ext cx="6966948" cy="396992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09">
                                            <p:txEl>
                                              <p:pRg st="0" end="0"/>
                                            </p:txEl>
                                          </p:spTgt>
                                        </p:tgtEl>
                                        <p:attrNameLst>
                                          <p:attrName>style.visibility</p:attrName>
                                        </p:attrNameLst>
                                      </p:cBhvr>
                                      <p:to>
                                        <p:strVal val="visible"/>
                                      </p:to>
                                    </p:set>
                                    <p:anim calcmode="lin" valueType="num">
                                      <p:cBhvr additive="base">
                                        <p:cTn id="7" dur="1000"/>
                                        <p:tgtEl>
                                          <p:spTgt spid="509">
                                            <p:txEl>
                                              <p:pRg st="0" end="0"/>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g1135cfe7efe_0_244"/>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test execution</a:t>
            </a:r>
            <a:endParaRPr/>
          </a:p>
        </p:txBody>
      </p:sp>
      <p:sp>
        <p:nvSpPr>
          <p:cNvPr id="516" name="Google Shape;516;g1135cfe7efe_0_244"/>
          <p:cNvSpPr txBox="1">
            <a:spLocks noGrp="1"/>
          </p:cNvSpPr>
          <p:nvPr>
            <p:ph type="body" idx="1"/>
          </p:nvPr>
        </p:nvSpPr>
        <p:spPr>
          <a:xfrm>
            <a:off x="531000" y="876375"/>
            <a:ext cx="10972800" cy="665100"/>
          </a:xfrm>
          <a:prstGeom prst="rect">
            <a:avLst/>
          </a:prstGeom>
          <a:noFill/>
          <a:ln>
            <a:noFill/>
          </a:ln>
        </p:spPr>
        <p:txBody>
          <a:bodyPr spcFirstLastPara="1" wrap="square" lIns="91425" tIns="45700" rIns="91425" bIns="45700" anchor="t" anchorCtr="0">
            <a:noAutofit/>
          </a:bodyPr>
          <a:lstStyle/>
          <a:p>
            <a:pPr marL="342900" lvl="0" indent="-450850" algn="l" rtl="0">
              <a:spcBef>
                <a:spcPts val="0"/>
              </a:spcBef>
              <a:spcAft>
                <a:spcPts val="0"/>
              </a:spcAft>
              <a:buSzPts val="4500"/>
              <a:buFont typeface="Quattrocento Sans"/>
              <a:buChar char="❑"/>
            </a:pPr>
            <a:r>
              <a:rPr lang="en-US" sz="4500"/>
              <a:t>Nhiệm vụ chính thực thi kiểm thử</a:t>
            </a:r>
            <a:endParaRPr sz="4500" i="1"/>
          </a:p>
        </p:txBody>
      </p:sp>
      <p:sp>
        <p:nvSpPr>
          <p:cNvPr id="517" name="Google Shape;517;g1135cfe7efe_0_244"/>
          <p:cNvSpPr txBox="1">
            <a:spLocks noGrp="1"/>
          </p:cNvSpPr>
          <p:nvPr>
            <p:ph type="body" idx="1"/>
          </p:nvPr>
        </p:nvSpPr>
        <p:spPr>
          <a:xfrm>
            <a:off x="252150" y="1606575"/>
            <a:ext cx="11056800" cy="5072400"/>
          </a:xfrm>
          <a:prstGeom prst="rect">
            <a:avLst/>
          </a:prstGeom>
          <a:noFill/>
          <a:ln>
            <a:noFill/>
          </a:ln>
        </p:spPr>
        <p:txBody>
          <a:bodyPr spcFirstLastPara="1" wrap="square" lIns="91425" tIns="45700" rIns="91425" bIns="45700" anchor="t" anchorCtr="0">
            <a:noAutofit/>
          </a:bodyPr>
          <a:lstStyle/>
          <a:p>
            <a:pPr marL="742950" lvl="1" indent="-374650" algn="l" rtl="0">
              <a:lnSpc>
                <a:spcPct val="115000"/>
              </a:lnSpc>
              <a:spcBef>
                <a:spcPts val="2400"/>
              </a:spcBef>
              <a:spcAft>
                <a:spcPts val="0"/>
              </a:spcAft>
              <a:buClr>
                <a:srgbClr val="FF5A33"/>
              </a:buClr>
              <a:buSzPts val="3800"/>
              <a:buFont typeface="Quattrocento Sans"/>
              <a:buChar char="❖"/>
            </a:pPr>
            <a:r>
              <a:rPr lang="en-US" sz="3800">
                <a:solidFill>
                  <a:srgbClr val="000000"/>
                </a:solidFill>
                <a:highlight>
                  <a:schemeClr val="lt1"/>
                </a:highlight>
              </a:rPr>
              <a:t>Chạy các thủ tục test bằng tay hoặc tự động bằng tool.</a:t>
            </a:r>
            <a:endParaRPr sz="3800">
              <a:solidFill>
                <a:srgbClr val="000000"/>
              </a:solidFill>
              <a:highlight>
                <a:schemeClr val="lt1"/>
              </a:highlight>
            </a:endParaRPr>
          </a:p>
          <a:p>
            <a:pPr marL="742950" lvl="1" indent="-374650" algn="l" rtl="0">
              <a:lnSpc>
                <a:spcPct val="115000"/>
              </a:lnSpc>
              <a:spcBef>
                <a:spcPts val="0"/>
              </a:spcBef>
              <a:spcAft>
                <a:spcPts val="0"/>
              </a:spcAft>
              <a:buClr>
                <a:srgbClr val="FF5A33"/>
              </a:buClr>
              <a:buSzPts val="3800"/>
              <a:buFont typeface="Quattrocento Sans"/>
              <a:buChar char="❖"/>
            </a:pPr>
            <a:r>
              <a:rPr lang="en-US" sz="3800">
                <a:solidFill>
                  <a:srgbClr val="000000"/>
                </a:solidFill>
                <a:highlight>
                  <a:schemeClr val="lt1"/>
                </a:highlight>
              </a:rPr>
              <a:t>Ghi nhận kết quả chạy test và các vấn đề phát hiện được, phiên bản được test, công cụ test và tài sản test.</a:t>
            </a:r>
            <a:endParaRPr sz="3800">
              <a:solidFill>
                <a:srgbClr val="000000"/>
              </a:solidFill>
              <a:highlight>
                <a:schemeClr val="lt1"/>
              </a:highlight>
            </a:endParaRPr>
          </a:p>
          <a:p>
            <a:pPr marL="742950" lvl="1" indent="-374650" algn="l" rtl="0">
              <a:lnSpc>
                <a:spcPct val="115000"/>
              </a:lnSpc>
              <a:spcBef>
                <a:spcPts val="0"/>
              </a:spcBef>
              <a:spcAft>
                <a:spcPts val="0"/>
              </a:spcAft>
              <a:buClr>
                <a:srgbClr val="FF5A33"/>
              </a:buClr>
              <a:buSzPts val="3800"/>
              <a:buFont typeface="Quattrocento Sans"/>
              <a:buChar char="❖"/>
            </a:pPr>
            <a:r>
              <a:rPr lang="en-US" sz="3800">
                <a:solidFill>
                  <a:srgbClr val="000000"/>
                </a:solidFill>
                <a:highlight>
                  <a:schemeClr val="lt1"/>
                </a:highlight>
              </a:rPr>
              <a:t>So sánh kết quả thực tế và kết quả mong đợi.</a:t>
            </a:r>
            <a:endParaRPr sz="3800">
              <a:solidFill>
                <a:srgbClr val="000000"/>
              </a:solidFill>
              <a:highlight>
                <a:schemeClr val="lt1"/>
              </a:high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17">
                                            <p:txEl>
                                              <p:pRg st="0" end="0"/>
                                            </p:txEl>
                                          </p:spTgt>
                                        </p:tgtEl>
                                        <p:attrNameLst>
                                          <p:attrName>style.visibility</p:attrName>
                                        </p:attrNameLst>
                                      </p:cBhvr>
                                      <p:to>
                                        <p:strVal val="visible"/>
                                      </p:to>
                                    </p:set>
                                    <p:anim calcmode="lin" valueType="num">
                                      <p:cBhvr additive="base">
                                        <p:cTn id="7" dur="1000"/>
                                        <p:tgtEl>
                                          <p:spTgt spid="517">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17">
                                            <p:txEl>
                                              <p:pRg st="1" end="1"/>
                                            </p:txEl>
                                          </p:spTgt>
                                        </p:tgtEl>
                                        <p:attrNameLst>
                                          <p:attrName>style.visibility</p:attrName>
                                        </p:attrNameLst>
                                      </p:cBhvr>
                                      <p:to>
                                        <p:strVal val="visible"/>
                                      </p:to>
                                    </p:set>
                                    <p:anim calcmode="lin" valueType="num">
                                      <p:cBhvr additive="base">
                                        <p:cTn id="12" dur="1000"/>
                                        <p:tgtEl>
                                          <p:spTgt spid="517">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517">
                                            <p:txEl>
                                              <p:pRg st="2" end="2"/>
                                            </p:txEl>
                                          </p:spTgt>
                                        </p:tgtEl>
                                        <p:attrNameLst>
                                          <p:attrName>style.visibility</p:attrName>
                                        </p:attrNameLst>
                                      </p:cBhvr>
                                      <p:to>
                                        <p:strVal val="visible"/>
                                      </p:to>
                                    </p:set>
                                    <p:anim calcmode="lin" valueType="num">
                                      <p:cBhvr additive="base">
                                        <p:cTn id="17" dur="1000"/>
                                        <p:tgtEl>
                                          <p:spTgt spid="517">
                                            <p:txEl>
                                              <p:pRg st="2" end="2"/>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g11d814b8ba1_0_18"/>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test execution</a:t>
            </a:r>
            <a:endParaRPr/>
          </a:p>
        </p:txBody>
      </p:sp>
      <p:sp>
        <p:nvSpPr>
          <p:cNvPr id="523" name="Google Shape;523;g11d814b8ba1_0_18"/>
          <p:cNvSpPr txBox="1">
            <a:spLocks noGrp="1"/>
          </p:cNvSpPr>
          <p:nvPr>
            <p:ph type="body" idx="1"/>
          </p:nvPr>
        </p:nvSpPr>
        <p:spPr>
          <a:xfrm>
            <a:off x="598150" y="892800"/>
            <a:ext cx="10416000" cy="5072400"/>
          </a:xfrm>
          <a:prstGeom prst="rect">
            <a:avLst/>
          </a:prstGeom>
          <a:noFill/>
          <a:ln>
            <a:noFill/>
          </a:ln>
        </p:spPr>
        <p:txBody>
          <a:bodyPr spcFirstLastPara="1" wrap="square" lIns="91425" tIns="45700" rIns="91425" bIns="45700" anchor="t" anchorCtr="0">
            <a:noAutofit/>
          </a:bodyPr>
          <a:lstStyle/>
          <a:p>
            <a:pPr marL="742950" lvl="1" indent="-361950" algn="l" rtl="0">
              <a:lnSpc>
                <a:spcPct val="115000"/>
              </a:lnSpc>
              <a:spcBef>
                <a:spcPts val="2400"/>
              </a:spcBef>
              <a:spcAft>
                <a:spcPts val="0"/>
              </a:spcAft>
              <a:buSzPts val="3600"/>
              <a:buFont typeface="Quattrocento Sans"/>
              <a:buChar char="❖"/>
            </a:pPr>
            <a:r>
              <a:rPr lang="en-US" sz="3600">
                <a:solidFill>
                  <a:srgbClr val="333333"/>
                </a:solidFill>
                <a:highlight>
                  <a:schemeClr val="lt1"/>
                </a:highlight>
              </a:rPr>
              <a:t>Báo cáo lỗi và phân tích chúng để tìm ra nguyên nhân(lỗi trong code, trong test data, trong tài liệu test hoặc sai ở cách thực hiện test).</a:t>
            </a:r>
            <a:endParaRPr sz="3600">
              <a:solidFill>
                <a:srgbClr val="333333"/>
              </a:solidFill>
              <a:highlight>
                <a:schemeClr val="lt1"/>
              </a:highlight>
            </a:endParaRPr>
          </a:p>
          <a:p>
            <a:pPr marL="742950" lvl="1" indent="-361950" algn="l" rtl="0">
              <a:lnSpc>
                <a:spcPct val="115000"/>
              </a:lnSpc>
              <a:spcBef>
                <a:spcPts val="0"/>
              </a:spcBef>
              <a:spcAft>
                <a:spcPts val="0"/>
              </a:spcAft>
              <a:buSzPts val="3600"/>
              <a:buFont typeface="Quattrocento Sans"/>
              <a:buChar char="❖"/>
            </a:pPr>
            <a:r>
              <a:rPr lang="en-US" sz="3600">
                <a:solidFill>
                  <a:srgbClr val="333333"/>
                </a:solidFill>
                <a:highlight>
                  <a:schemeClr val="lt1"/>
                </a:highlight>
              </a:rPr>
              <a:t>Lặp lại các hoạt động test để xác nhận các sửa lỗi là phù hợp ( re-test), kiểm tra những phần xung quanh không xảy ra lỗi nữa ( regression test).</a:t>
            </a:r>
            <a:endParaRPr sz="3600">
              <a:solidFill>
                <a:srgbClr val="333333"/>
              </a:solidFill>
              <a:highlight>
                <a:schemeClr val="lt1"/>
              </a:high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23">
                                            <p:txEl>
                                              <p:pRg st="0" end="0"/>
                                            </p:txEl>
                                          </p:spTgt>
                                        </p:tgtEl>
                                        <p:attrNameLst>
                                          <p:attrName>style.visibility</p:attrName>
                                        </p:attrNameLst>
                                      </p:cBhvr>
                                      <p:to>
                                        <p:strVal val="visible"/>
                                      </p:to>
                                    </p:set>
                                    <p:anim calcmode="lin" valueType="num">
                                      <p:cBhvr additive="base">
                                        <p:cTn id="7" dur="1000"/>
                                        <p:tgtEl>
                                          <p:spTgt spid="523">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23">
                                            <p:txEl>
                                              <p:pRg st="1" end="1"/>
                                            </p:txEl>
                                          </p:spTgt>
                                        </p:tgtEl>
                                        <p:attrNameLst>
                                          <p:attrName>style.visibility</p:attrName>
                                        </p:attrNameLst>
                                      </p:cBhvr>
                                      <p:to>
                                        <p:strVal val="visible"/>
                                      </p:to>
                                    </p:set>
                                    <p:anim calcmode="lin" valueType="num">
                                      <p:cBhvr additive="base">
                                        <p:cTn id="12" dur="1000"/>
                                        <p:tgtEl>
                                          <p:spTgt spid="523">
                                            <p:txEl>
                                              <p:pRg st="1" end="1"/>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g1135cfe7efe_0_250"/>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test exit criteria and reporting</a:t>
            </a:r>
            <a:endParaRPr/>
          </a:p>
        </p:txBody>
      </p:sp>
      <p:sp>
        <p:nvSpPr>
          <p:cNvPr id="529" name="Google Shape;529;g1135cfe7efe_0_250"/>
          <p:cNvSpPr txBox="1">
            <a:spLocks noGrp="1"/>
          </p:cNvSpPr>
          <p:nvPr>
            <p:ph type="body" idx="1"/>
          </p:nvPr>
        </p:nvSpPr>
        <p:spPr>
          <a:xfrm>
            <a:off x="609600" y="990600"/>
            <a:ext cx="11401800" cy="6651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t>T</a:t>
            </a:r>
            <a:r>
              <a:rPr lang="en-US" sz="4000">
                <a:solidFill>
                  <a:srgbClr val="333333"/>
                </a:solidFill>
              </a:rPr>
              <a:t>iêu chí đánh giá kết thúc và báo cáo</a:t>
            </a:r>
            <a:endParaRPr sz="4000" i="1"/>
          </a:p>
        </p:txBody>
      </p:sp>
      <p:sp>
        <p:nvSpPr>
          <p:cNvPr id="530" name="Google Shape;530;g1135cfe7efe_0_250"/>
          <p:cNvSpPr txBox="1">
            <a:spLocks noGrp="1"/>
          </p:cNvSpPr>
          <p:nvPr>
            <p:ph type="body" idx="1"/>
          </p:nvPr>
        </p:nvSpPr>
        <p:spPr>
          <a:xfrm>
            <a:off x="406450" y="1715975"/>
            <a:ext cx="11604900" cy="5072400"/>
          </a:xfrm>
          <a:prstGeom prst="rect">
            <a:avLst/>
          </a:prstGeom>
          <a:noFill/>
          <a:ln>
            <a:noFill/>
          </a:ln>
        </p:spPr>
        <p:txBody>
          <a:bodyPr spcFirstLastPara="1" wrap="square" lIns="91425" tIns="45700" rIns="91425" bIns="45700" anchor="t" anchorCtr="0">
            <a:normAutofit/>
          </a:bodyPr>
          <a:lstStyle/>
          <a:p>
            <a:pPr marL="742950" lvl="1" indent="-368300" algn="l" rtl="0">
              <a:lnSpc>
                <a:spcPct val="115000"/>
              </a:lnSpc>
              <a:spcBef>
                <a:spcPts val="2400"/>
              </a:spcBef>
              <a:spcAft>
                <a:spcPts val="0"/>
              </a:spcAft>
              <a:buSzPts val="3700"/>
              <a:buFont typeface="Quattrocento Sans"/>
              <a:buChar char="❖"/>
            </a:pPr>
            <a:r>
              <a:rPr lang="en-US" sz="3700"/>
              <a:t>Đánh giá tiêu chí kết thúc được thực hiện khi việc chạy test đã đạt được đến mục tiêu trong kế hoạch, nó nên được làm ở mỗi level của test.</a:t>
            </a:r>
            <a:endParaRPr sz="37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30">
                                            <p:txEl>
                                              <p:pRg st="0" end="0"/>
                                            </p:txEl>
                                          </p:spTgt>
                                        </p:tgtEl>
                                        <p:attrNameLst>
                                          <p:attrName>style.visibility</p:attrName>
                                        </p:attrNameLst>
                                      </p:cBhvr>
                                      <p:to>
                                        <p:strVal val="visible"/>
                                      </p:to>
                                    </p:set>
                                    <p:anim calcmode="lin" valueType="num">
                                      <p:cBhvr additive="base">
                                        <p:cTn id="7" dur="1000"/>
                                        <p:tgtEl>
                                          <p:spTgt spid="530">
                                            <p:txEl>
                                              <p:pRg st="0" end="0"/>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sp>
        <p:nvSpPr>
          <p:cNvPr id="535" name="Google Shape;535;g1135cfe7efe_0_256"/>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test exit criteria and reporting</a:t>
            </a:r>
            <a:endParaRPr/>
          </a:p>
        </p:txBody>
      </p:sp>
      <p:pic>
        <p:nvPicPr>
          <p:cNvPr id="536" name="Google Shape;536;g1135cfe7efe_0_256"/>
          <p:cNvPicPr preferRelativeResize="0"/>
          <p:nvPr/>
        </p:nvPicPr>
        <p:blipFill>
          <a:blip r:embed="rId3">
            <a:alphaModFix/>
          </a:blip>
          <a:stretch>
            <a:fillRect/>
          </a:stretch>
        </p:blipFill>
        <p:spPr>
          <a:xfrm>
            <a:off x="1399825" y="2182525"/>
            <a:ext cx="9979376" cy="4560700"/>
          </a:xfrm>
          <a:prstGeom prst="rect">
            <a:avLst/>
          </a:prstGeom>
          <a:noFill/>
          <a:ln>
            <a:noFill/>
          </a:ln>
        </p:spPr>
      </p:pic>
      <p:sp>
        <p:nvSpPr>
          <p:cNvPr id="537" name="Google Shape;537;g1135cfe7efe_0_256"/>
          <p:cNvSpPr txBox="1">
            <a:spLocks noGrp="1"/>
          </p:cNvSpPr>
          <p:nvPr>
            <p:ph type="body" idx="1"/>
          </p:nvPr>
        </p:nvSpPr>
        <p:spPr>
          <a:xfrm>
            <a:off x="609600" y="990600"/>
            <a:ext cx="11401800" cy="6651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t>Nhiệm vụ chính t</a:t>
            </a:r>
            <a:r>
              <a:rPr lang="en-US" sz="4000">
                <a:solidFill>
                  <a:srgbClr val="333333"/>
                </a:solidFill>
              </a:rPr>
              <a:t>iêu chí đánh giá kết thúc và báo cáo</a:t>
            </a:r>
            <a:endParaRPr sz="4000"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36"/>
                                        </p:tgtEl>
                                        <p:attrNameLst>
                                          <p:attrName>style.visibility</p:attrName>
                                        </p:attrNameLst>
                                      </p:cBhvr>
                                      <p:to>
                                        <p:strVal val="visible"/>
                                      </p:to>
                                    </p:set>
                                    <p:anim calcmode="lin" valueType="num">
                                      <p:cBhvr additive="base">
                                        <p:cTn id="7" dur="1000"/>
                                        <p:tgtEl>
                                          <p:spTgt spid="536"/>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g1135cfe7efe_0_263"/>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test exit criteria and reporting</a:t>
            </a:r>
            <a:endParaRPr/>
          </a:p>
        </p:txBody>
      </p:sp>
      <p:sp>
        <p:nvSpPr>
          <p:cNvPr id="543" name="Google Shape;543;g1135cfe7efe_0_263"/>
          <p:cNvSpPr txBox="1">
            <a:spLocks noGrp="1"/>
          </p:cNvSpPr>
          <p:nvPr>
            <p:ph type="body" idx="1"/>
          </p:nvPr>
        </p:nvSpPr>
        <p:spPr>
          <a:xfrm>
            <a:off x="609600" y="990600"/>
            <a:ext cx="11401800" cy="6651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t>Nhiệm vụ chính t</a:t>
            </a:r>
            <a:r>
              <a:rPr lang="en-US" sz="4000">
                <a:solidFill>
                  <a:srgbClr val="333333"/>
                </a:solidFill>
              </a:rPr>
              <a:t>iêu chí đánh giá kết thúc và báo cáo</a:t>
            </a:r>
            <a:endParaRPr sz="4000" i="1"/>
          </a:p>
        </p:txBody>
      </p:sp>
      <p:sp>
        <p:nvSpPr>
          <p:cNvPr id="544" name="Google Shape;544;g1135cfe7efe_0_263"/>
          <p:cNvSpPr txBox="1">
            <a:spLocks noGrp="1"/>
          </p:cNvSpPr>
          <p:nvPr>
            <p:ph type="body" idx="1"/>
          </p:nvPr>
        </p:nvSpPr>
        <p:spPr>
          <a:xfrm>
            <a:off x="406450" y="2287875"/>
            <a:ext cx="11401800" cy="4500600"/>
          </a:xfrm>
          <a:prstGeom prst="rect">
            <a:avLst/>
          </a:prstGeom>
          <a:noFill/>
          <a:ln>
            <a:noFill/>
          </a:ln>
        </p:spPr>
        <p:txBody>
          <a:bodyPr spcFirstLastPara="1" wrap="square" lIns="91425" tIns="45700" rIns="91425" bIns="45700" anchor="t" anchorCtr="0">
            <a:normAutofit/>
          </a:bodyPr>
          <a:lstStyle/>
          <a:p>
            <a:pPr marL="742950" lvl="1" indent="-368300" algn="l" rtl="0">
              <a:lnSpc>
                <a:spcPct val="115000"/>
              </a:lnSpc>
              <a:spcBef>
                <a:spcPts val="2400"/>
              </a:spcBef>
              <a:spcAft>
                <a:spcPts val="0"/>
              </a:spcAft>
              <a:buClr>
                <a:srgbClr val="FF5A33"/>
              </a:buClr>
              <a:buSzPts val="3700"/>
              <a:buFont typeface="Quattrocento Sans"/>
              <a:buChar char="❖"/>
            </a:pPr>
            <a:r>
              <a:rPr lang="en-US" sz="3700">
                <a:solidFill>
                  <a:srgbClr val="1B1B1B"/>
                </a:solidFill>
                <a:highlight>
                  <a:srgbClr val="FFFFFF"/>
                </a:highlight>
              </a:rPr>
              <a:t>Kiểm tra bao phủ 100% requirement</a:t>
            </a:r>
            <a:endParaRPr sz="3700">
              <a:solidFill>
                <a:srgbClr val="1B1B1B"/>
              </a:solidFill>
              <a:highlight>
                <a:srgbClr val="FFFFFF"/>
              </a:highlight>
            </a:endParaRPr>
          </a:p>
          <a:p>
            <a:pPr marL="742950" lvl="1" indent="-368300" algn="l" rtl="0">
              <a:lnSpc>
                <a:spcPct val="115000"/>
              </a:lnSpc>
              <a:spcBef>
                <a:spcPts val="0"/>
              </a:spcBef>
              <a:spcAft>
                <a:spcPts val="0"/>
              </a:spcAft>
              <a:buClr>
                <a:srgbClr val="FF5A33"/>
              </a:buClr>
              <a:buSzPts val="3700"/>
              <a:buFont typeface="Quattrocento Sans"/>
              <a:buChar char="❖"/>
            </a:pPr>
            <a:r>
              <a:rPr lang="en-US" sz="3700">
                <a:solidFill>
                  <a:srgbClr val="1B1B1B"/>
                </a:solidFill>
                <a:highlight>
                  <a:srgbClr val="FFFFFF"/>
                </a:highlight>
              </a:rPr>
              <a:t>Kiểm tra tất cả các lỗi ưu tiên được close</a:t>
            </a:r>
            <a:endParaRPr sz="3700">
              <a:solidFill>
                <a:srgbClr val="1B1B1B"/>
              </a:solidFill>
              <a:highlight>
                <a:srgbClr val="FFFFFF"/>
              </a:highlight>
            </a:endParaRPr>
          </a:p>
          <a:p>
            <a:pPr marL="742950" lvl="1" indent="-368300" algn="l" rtl="0">
              <a:lnSpc>
                <a:spcPct val="115000"/>
              </a:lnSpc>
              <a:spcBef>
                <a:spcPts val="0"/>
              </a:spcBef>
              <a:spcAft>
                <a:spcPts val="0"/>
              </a:spcAft>
              <a:buClr>
                <a:srgbClr val="FF5A33"/>
              </a:buClr>
              <a:buSzPts val="3700"/>
              <a:buFont typeface="Quattrocento Sans"/>
              <a:buChar char="❖"/>
            </a:pPr>
            <a:r>
              <a:rPr lang="en-US" sz="3700">
                <a:solidFill>
                  <a:srgbClr val="1B1B1B"/>
                </a:solidFill>
                <a:highlight>
                  <a:srgbClr val="FFFFFF"/>
                </a:highlight>
              </a:rPr>
              <a:t>Kiểm tra các mức độ bao phủ  tối đa cần đạt được</a:t>
            </a:r>
            <a:endParaRPr sz="3700">
              <a:solidFill>
                <a:srgbClr val="1B1B1B"/>
              </a:solidFill>
              <a:highlight>
                <a:srgbClr val="FFFFFF"/>
              </a:highlight>
            </a:endParaRPr>
          </a:p>
          <a:p>
            <a:pPr marL="742950" lvl="1" indent="-368300" algn="l" rtl="0">
              <a:lnSpc>
                <a:spcPct val="115000"/>
              </a:lnSpc>
              <a:spcBef>
                <a:spcPts val="0"/>
              </a:spcBef>
              <a:spcAft>
                <a:spcPts val="0"/>
              </a:spcAft>
              <a:buClr>
                <a:srgbClr val="FF5A33"/>
              </a:buClr>
              <a:buSzPts val="3700"/>
              <a:buFont typeface="Quattrocento Sans"/>
              <a:buChar char="❖"/>
            </a:pPr>
            <a:r>
              <a:rPr lang="en-US" sz="3700">
                <a:solidFill>
                  <a:srgbClr val="1B1B1B"/>
                </a:solidFill>
                <a:highlight>
                  <a:srgbClr val="FFFFFF"/>
                </a:highlight>
              </a:rPr>
              <a:t>Kiểm tra thời gian và ngân sách đã tiêu tốn</a:t>
            </a:r>
            <a:endParaRPr sz="37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44">
                                            <p:txEl>
                                              <p:pRg st="0" end="0"/>
                                            </p:txEl>
                                          </p:spTgt>
                                        </p:tgtEl>
                                        <p:attrNameLst>
                                          <p:attrName>style.visibility</p:attrName>
                                        </p:attrNameLst>
                                      </p:cBhvr>
                                      <p:to>
                                        <p:strVal val="visible"/>
                                      </p:to>
                                    </p:set>
                                    <p:anim calcmode="lin" valueType="num">
                                      <p:cBhvr additive="base">
                                        <p:cTn id="7" dur="1000"/>
                                        <p:tgtEl>
                                          <p:spTgt spid="544">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44">
                                            <p:txEl>
                                              <p:pRg st="1" end="1"/>
                                            </p:txEl>
                                          </p:spTgt>
                                        </p:tgtEl>
                                        <p:attrNameLst>
                                          <p:attrName>style.visibility</p:attrName>
                                        </p:attrNameLst>
                                      </p:cBhvr>
                                      <p:to>
                                        <p:strVal val="visible"/>
                                      </p:to>
                                    </p:set>
                                    <p:anim calcmode="lin" valueType="num">
                                      <p:cBhvr additive="base">
                                        <p:cTn id="12" dur="1000"/>
                                        <p:tgtEl>
                                          <p:spTgt spid="544">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544">
                                            <p:txEl>
                                              <p:pRg st="2" end="2"/>
                                            </p:txEl>
                                          </p:spTgt>
                                        </p:tgtEl>
                                        <p:attrNameLst>
                                          <p:attrName>style.visibility</p:attrName>
                                        </p:attrNameLst>
                                      </p:cBhvr>
                                      <p:to>
                                        <p:strVal val="visible"/>
                                      </p:to>
                                    </p:set>
                                    <p:anim calcmode="lin" valueType="num">
                                      <p:cBhvr additive="base">
                                        <p:cTn id="17" dur="1000"/>
                                        <p:tgtEl>
                                          <p:spTgt spid="544">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544">
                                            <p:txEl>
                                              <p:pRg st="3" end="3"/>
                                            </p:txEl>
                                          </p:spTgt>
                                        </p:tgtEl>
                                        <p:attrNameLst>
                                          <p:attrName>style.visibility</p:attrName>
                                        </p:attrNameLst>
                                      </p:cBhvr>
                                      <p:to>
                                        <p:strVal val="visible"/>
                                      </p:to>
                                    </p:set>
                                    <p:anim calcmode="lin" valueType="num">
                                      <p:cBhvr additive="base">
                                        <p:cTn id="22" dur="1000"/>
                                        <p:tgtEl>
                                          <p:spTgt spid="544">
                                            <p:txEl>
                                              <p:pRg st="3" end="3"/>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g1135cfe7efe_0_27"/>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Tại sao phải kiểm thử phần mềm ?</a:t>
            </a:r>
            <a:endParaRPr/>
          </a:p>
        </p:txBody>
      </p:sp>
      <p:sp>
        <p:nvSpPr>
          <p:cNvPr id="149" name="Google Shape;149;g1135cfe7efe_0_27"/>
          <p:cNvSpPr txBox="1"/>
          <p:nvPr/>
        </p:nvSpPr>
        <p:spPr>
          <a:xfrm>
            <a:off x="606600" y="1565125"/>
            <a:ext cx="11446500" cy="5210400"/>
          </a:xfrm>
          <a:prstGeom prst="rect">
            <a:avLst/>
          </a:prstGeom>
          <a:noFill/>
          <a:ln>
            <a:noFill/>
          </a:ln>
        </p:spPr>
        <p:txBody>
          <a:bodyPr spcFirstLastPara="1" wrap="square" lIns="91425" tIns="91425" rIns="91425" bIns="91425" anchor="t" anchorCtr="0">
            <a:noAutofit/>
          </a:bodyPr>
          <a:lstStyle/>
          <a:p>
            <a:pPr marL="742950" lvl="1" indent="-368300" algn="l" rtl="0">
              <a:spcBef>
                <a:spcPts val="480"/>
              </a:spcBef>
              <a:spcAft>
                <a:spcPts val="0"/>
              </a:spcAft>
              <a:buClr>
                <a:srgbClr val="FF5A33"/>
              </a:buClr>
              <a:buSzPts val="3700"/>
              <a:buFont typeface="Quattrocento Sans"/>
              <a:buChar char="❖"/>
            </a:pPr>
            <a:r>
              <a:rPr lang="en-US" sz="3700">
                <a:solidFill>
                  <a:srgbClr val="333333"/>
                </a:solidFill>
                <a:highlight>
                  <a:schemeClr val="lt1"/>
                </a:highlight>
                <a:latin typeface="Quattrocento Sans"/>
                <a:ea typeface="Quattrocento Sans"/>
                <a:cs typeface="Quattrocento Sans"/>
                <a:sym typeface="Quattrocento Sans"/>
              </a:rPr>
              <a:t>Phần mềm được viết bởi con người</a:t>
            </a:r>
            <a:endParaRPr sz="3700">
              <a:solidFill>
                <a:schemeClr val="dk1"/>
              </a:solidFill>
              <a:latin typeface="Quattrocento Sans"/>
              <a:ea typeface="Quattrocento Sans"/>
              <a:cs typeface="Quattrocento Sans"/>
              <a:sym typeface="Quattrocento Sans"/>
            </a:endParaRPr>
          </a:p>
          <a:p>
            <a:pPr marL="742950" lvl="1" indent="-368300" algn="l" rtl="0">
              <a:spcBef>
                <a:spcPts val="480"/>
              </a:spcBef>
              <a:spcAft>
                <a:spcPts val="0"/>
              </a:spcAft>
              <a:buClr>
                <a:srgbClr val="FF5A33"/>
              </a:buClr>
              <a:buSzPts val="3700"/>
              <a:buFont typeface="Quattrocento Sans"/>
              <a:buChar char="❖"/>
            </a:pPr>
            <a:r>
              <a:rPr lang="en-US" sz="3700">
                <a:solidFill>
                  <a:schemeClr val="dk1"/>
                </a:solidFill>
                <a:latin typeface="Quattrocento Sans"/>
                <a:ea typeface="Quattrocento Sans"/>
                <a:cs typeface="Quattrocento Sans"/>
                <a:sym typeface="Quattrocento Sans"/>
              </a:rPr>
              <a:t>Con người giới hạn bởi kiến thức và kỹ năng</a:t>
            </a:r>
            <a:endParaRPr sz="3700">
              <a:solidFill>
                <a:srgbClr val="333333"/>
              </a:solidFill>
              <a:highlight>
                <a:schemeClr val="lt1"/>
              </a:highlight>
              <a:latin typeface="Quattrocento Sans"/>
              <a:ea typeface="Quattrocento Sans"/>
              <a:cs typeface="Quattrocento Sans"/>
              <a:sym typeface="Quattrocento Sans"/>
            </a:endParaRPr>
          </a:p>
          <a:p>
            <a:pPr marL="742950" lvl="1" indent="-368300" algn="l" rtl="0">
              <a:spcBef>
                <a:spcPts val="480"/>
              </a:spcBef>
              <a:spcAft>
                <a:spcPts val="0"/>
              </a:spcAft>
              <a:buClr>
                <a:srgbClr val="FF5A33"/>
              </a:buClr>
              <a:buSzPts val="3700"/>
              <a:buFont typeface="Quattrocento Sans"/>
              <a:buChar char="❖"/>
            </a:pPr>
            <a:r>
              <a:rPr lang="en-US" sz="3700">
                <a:solidFill>
                  <a:schemeClr val="dk1"/>
                </a:solidFill>
                <a:latin typeface="Quattrocento Sans"/>
                <a:ea typeface="Quattrocento Sans"/>
                <a:cs typeface="Quattrocento Sans"/>
                <a:sym typeface="Quattrocento Sans"/>
              </a:rPr>
              <a:t>Con người tạo ra nhầm lẫn</a:t>
            </a:r>
            <a:endParaRPr sz="3700">
              <a:solidFill>
                <a:srgbClr val="333333"/>
              </a:solidFill>
              <a:highlight>
                <a:schemeClr val="lt1"/>
              </a:highlight>
              <a:latin typeface="Quattrocento Sans"/>
              <a:ea typeface="Quattrocento Sans"/>
              <a:cs typeface="Quattrocento Sans"/>
              <a:sym typeface="Quattrocento Sans"/>
            </a:endParaRPr>
          </a:p>
          <a:p>
            <a:pPr marL="742950" lvl="1" indent="-368300" algn="l" rtl="0">
              <a:spcBef>
                <a:spcPts val="480"/>
              </a:spcBef>
              <a:spcAft>
                <a:spcPts val="0"/>
              </a:spcAft>
              <a:buClr>
                <a:srgbClr val="FF5A33"/>
              </a:buClr>
              <a:buSzPts val="3700"/>
              <a:buFont typeface="Quattrocento Sans"/>
              <a:buChar char="❖"/>
            </a:pPr>
            <a:r>
              <a:rPr lang="en-US" sz="3700">
                <a:solidFill>
                  <a:srgbClr val="333333"/>
                </a:solidFill>
                <a:highlight>
                  <a:schemeClr val="lt1"/>
                </a:highlight>
                <a:latin typeface="Quattrocento Sans"/>
                <a:ea typeface="Quattrocento Sans"/>
                <a:cs typeface="Quattrocento Sans"/>
                <a:sym typeface="Quattrocento Sans"/>
              </a:rPr>
              <a:t>Chịu sức ép rất lớn để bàn giao sản phẩm đúng hạn</a:t>
            </a:r>
            <a:endParaRPr sz="3700">
              <a:solidFill>
                <a:srgbClr val="333333"/>
              </a:solidFill>
              <a:highlight>
                <a:schemeClr val="lt1"/>
              </a:highlight>
              <a:latin typeface="Quattrocento Sans"/>
              <a:ea typeface="Quattrocento Sans"/>
              <a:cs typeface="Quattrocento Sans"/>
              <a:sym typeface="Quattrocento Sans"/>
            </a:endParaRPr>
          </a:p>
          <a:p>
            <a:pPr marL="742950" lvl="1" indent="-368300" algn="l" rtl="0">
              <a:spcBef>
                <a:spcPts val="480"/>
              </a:spcBef>
              <a:spcAft>
                <a:spcPts val="0"/>
              </a:spcAft>
              <a:buClr>
                <a:srgbClr val="FF5A33"/>
              </a:buClr>
              <a:buSzPts val="3700"/>
              <a:buFont typeface="Quattrocento Sans"/>
              <a:buChar char="❖"/>
            </a:pPr>
            <a:r>
              <a:rPr lang="en-US" sz="3700">
                <a:solidFill>
                  <a:srgbClr val="333333"/>
                </a:solidFill>
                <a:highlight>
                  <a:schemeClr val="lt1"/>
                </a:highlight>
                <a:latin typeface="Quattrocento Sans"/>
                <a:ea typeface="Quattrocento Sans"/>
                <a:cs typeface="Quattrocento Sans"/>
                <a:sym typeface="Quattrocento Sans"/>
              </a:rPr>
              <a:t>Thiếu thời gian để kiểm tra</a:t>
            </a:r>
            <a:endParaRPr sz="3700">
              <a:solidFill>
                <a:srgbClr val="333333"/>
              </a:solidFill>
              <a:highlight>
                <a:schemeClr val="lt1"/>
              </a:highlight>
              <a:latin typeface="Quattrocento Sans"/>
              <a:ea typeface="Quattrocento Sans"/>
              <a:cs typeface="Quattrocento Sans"/>
              <a:sym typeface="Quattrocento Sans"/>
            </a:endParaRPr>
          </a:p>
          <a:p>
            <a:pPr marL="742950" lvl="1" indent="-368300" algn="l" rtl="0">
              <a:spcBef>
                <a:spcPts val="480"/>
              </a:spcBef>
              <a:spcAft>
                <a:spcPts val="0"/>
              </a:spcAft>
              <a:buClr>
                <a:srgbClr val="FF5A33"/>
              </a:buClr>
              <a:buSzPts val="3700"/>
              <a:buFont typeface="Quattrocento Sans"/>
              <a:buChar char="❖"/>
            </a:pPr>
            <a:r>
              <a:rPr lang="en-US" sz="3700">
                <a:solidFill>
                  <a:srgbClr val="333333"/>
                </a:solidFill>
                <a:highlight>
                  <a:schemeClr val="lt1"/>
                </a:highlight>
                <a:latin typeface="Quattrocento Sans"/>
                <a:ea typeface="Quattrocento Sans"/>
                <a:cs typeface="Quattrocento Sans"/>
                <a:sym typeface="Quattrocento Sans"/>
              </a:rPr>
              <a:t>Hệ thống chưa hoàn thành</a:t>
            </a:r>
            <a:endParaRPr sz="3700">
              <a:solidFill>
                <a:schemeClr val="dk1"/>
              </a:solidFill>
              <a:latin typeface="Quattrocento Sans"/>
              <a:ea typeface="Quattrocento Sans"/>
              <a:cs typeface="Quattrocento Sans"/>
              <a:sym typeface="Quattrocento Sans"/>
            </a:endParaRPr>
          </a:p>
          <a:p>
            <a:pPr marL="0" lvl="0" indent="0" algn="l" rtl="0">
              <a:spcBef>
                <a:spcPts val="480"/>
              </a:spcBef>
              <a:spcAft>
                <a:spcPts val="0"/>
              </a:spcAft>
              <a:buNone/>
            </a:pPr>
            <a:endParaRPr sz="2400">
              <a:solidFill>
                <a:schemeClr val="dk1"/>
              </a:solidFill>
              <a:latin typeface="Quattrocento Sans"/>
              <a:ea typeface="Quattrocento Sans"/>
              <a:cs typeface="Quattrocento Sans"/>
              <a:sym typeface="Quattrocento Sans"/>
            </a:endParaRPr>
          </a:p>
        </p:txBody>
      </p:sp>
      <p:sp>
        <p:nvSpPr>
          <p:cNvPr id="150" name="Google Shape;150;g1135cfe7efe_0_27"/>
          <p:cNvSpPr txBox="1"/>
          <p:nvPr/>
        </p:nvSpPr>
        <p:spPr>
          <a:xfrm>
            <a:off x="606600" y="794188"/>
            <a:ext cx="82716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a:buChar char="❑"/>
            </a:pPr>
            <a:r>
              <a:rPr lang="en-US" sz="4000">
                <a:solidFill>
                  <a:schemeClr val="dk1"/>
                </a:solidFill>
                <a:latin typeface="Quattrocento Sans"/>
                <a:ea typeface="Quattrocento Sans"/>
                <a:cs typeface="Quattrocento Sans"/>
                <a:sym typeface="Quattrocento Sans"/>
              </a:rPr>
              <a:t>Tại sao lại xảy ra lỗi phần mềm ?</a:t>
            </a:r>
            <a:endParaRPr sz="4000">
              <a:solidFill>
                <a:schemeClr val="dk1"/>
              </a:solidFill>
              <a:latin typeface="Quattrocento Sans"/>
              <a:ea typeface="Quattrocento Sans"/>
              <a:cs typeface="Quattrocento Sans"/>
              <a:sym typeface="Quattrocento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49">
                                            <p:txEl>
                                              <p:pRg st="0" end="0"/>
                                            </p:txEl>
                                          </p:spTgt>
                                        </p:tgtEl>
                                        <p:attrNameLst>
                                          <p:attrName>style.visibility</p:attrName>
                                        </p:attrNameLst>
                                      </p:cBhvr>
                                      <p:to>
                                        <p:strVal val="visible"/>
                                      </p:to>
                                    </p:set>
                                    <p:anim calcmode="lin" valueType="num">
                                      <p:cBhvr additive="base">
                                        <p:cTn id="7" dur="1000"/>
                                        <p:tgtEl>
                                          <p:spTgt spid="149">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49">
                                            <p:txEl>
                                              <p:pRg st="1" end="1"/>
                                            </p:txEl>
                                          </p:spTgt>
                                        </p:tgtEl>
                                        <p:attrNameLst>
                                          <p:attrName>style.visibility</p:attrName>
                                        </p:attrNameLst>
                                      </p:cBhvr>
                                      <p:to>
                                        <p:strVal val="visible"/>
                                      </p:to>
                                    </p:set>
                                    <p:anim calcmode="lin" valueType="num">
                                      <p:cBhvr additive="base">
                                        <p:cTn id="12" dur="1000"/>
                                        <p:tgtEl>
                                          <p:spTgt spid="149">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49">
                                            <p:txEl>
                                              <p:pRg st="2" end="2"/>
                                            </p:txEl>
                                          </p:spTgt>
                                        </p:tgtEl>
                                        <p:attrNameLst>
                                          <p:attrName>style.visibility</p:attrName>
                                        </p:attrNameLst>
                                      </p:cBhvr>
                                      <p:to>
                                        <p:strVal val="visible"/>
                                      </p:to>
                                    </p:set>
                                    <p:anim calcmode="lin" valueType="num">
                                      <p:cBhvr additive="base">
                                        <p:cTn id="17" dur="1000"/>
                                        <p:tgtEl>
                                          <p:spTgt spid="149">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149">
                                            <p:txEl>
                                              <p:pRg st="3" end="3"/>
                                            </p:txEl>
                                          </p:spTgt>
                                        </p:tgtEl>
                                        <p:attrNameLst>
                                          <p:attrName>style.visibility</p:attrName>
                                        </p:attrNameLst>
                                      </p:cBhvr>
                                      <p:to>
                                        <p:strVal val="visible"/>
                                      </p:to>
                                    </p:set>
                                    <p:anim calcmode="lin" valueType="num">
                                      <p:cBhvr additive="base">
                                        <p:cTn id="22" dur="1000"/>
                                        <p:tgtEl>
                                          <p:spTgt spid="149">
                                            <p:txEl>
                                              <p:pRg st="3" end="3"/>
                                            </p:txEl>
                                          </p:spTgt>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149">
                                            <p:txEl>
                                              <p:pRg st="4" end="4"/>
                                            </p:txEl>
                                          </p:spTgt>
                                        </p:tgtEl>
                                        <p:attrNameLst>
                                          <p:attrName>style.visibility</p:attrName>
                                        </p:attrNameLst>
                                      </p:cBhvr>
                                      <p:to>
                                        <p:strVal val="visible"/>
                                      </p:to>
                                    </p:set>
                                    <p:anim calcmode="lin" valueType="num">
                                      <p:cBhvr additive="base">
                                        <p:cTn id="27" dur="1000"/>
                                        <p:tgtEl>
                                          <p:spTgt spid="149">
                                            <p:txEl>
                                              <p:pRg st="4" end="4"/>
                                            </p:txEl>
                                          </p:spTgt>
                                        </p:tgtEl>
                                        <p:attrNameLst>
                                          <p:attrName>ppt_x</p:attrName>
                                        </p:attrNameLst>
                                      </p:cBhvr>
                                      <p:tavLst>
                                        <p:tav tm="0">
                                          <p:val>
                                            <p:strVal val="#ppt_x-1"/>
                                          </p:val>
                                        </p:tav>
                                        <p:tav tm="100000">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nodeType="clickEffect">
                                  <p:stCondLst>
                                    <p:cond delay="0"/>
                                  </p:stCondLst>
                                  <p:childTnLst>
                                    <p:set>
                                      <p:cBhvr>
                                        <p:cTn id="31" dur="1" fill="hold">
                                          <p:stCondLst>
                                            <p:cond delay="0"/>
                                          </p:stCondLst>
                                        </p:cTn>
                                        <p:tgtEl>
                                          <p:spTgt spid="149">
                                            <p:txEl>
                                              <p:pRg st="5" end="5"/>
                                            </p:txEl>
                                          </p:spTgt>
                                        </p:tgtEl>
                                        <p:attrNameLst>
                                          <p:attrName>style.visibility</p:attrName>
                                        </p:attrNameLst>
                                      </p:cBhvr>
                                      <p:to>
                                        <p:strVal val="visible"/>
                                      </p:to>
                                    </p:set>
                                    <p:anim calcmode="lin" valueType="num">
                                      <p:cBhvr additive="base">
                                        <p:cTn id="32" dur="1000"/>
                                        <p:tgtEl>
                                          <p:spTgt spid="149">
                                            <p:txEl>
                                              <p:pRg st="5" end="5"/>
                                            </p:txEl>
                                          </p:spTgt>
                                        </p:tgtEl>
                                        <p:attrNameLst>
                                          <p:attrName>ppt_x</p:attrName>
                                        </p:attrNameLst>
                                      </p:cBhvr>
                                      <p:tavLst>
                                        <p:tav tm="0">
                                          <p:val>
                                            <p:strVal val="#ppt_x-1"/>
                                          </p:val>
                                        </p:tav>
                                        <p:tav tm="100000">
                                          <p:val>
                                            <p:strVal val="#ppt_x"/>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nodeType="clickEffect">
                                  <p:stCondLst>
                                    <p:cond delay="0"/>
                                  </p:stCondLst>
                                  <p:childTnLst>
                                    <p:set>
                                      <p:cBhvr>
                                        <p:cTn id="36" dur="1" fill="hold">
                                          <p:stCondLst>
                                            <p:cond delay="0"/>
                                          </p:stCondLst>
                                        </p:cTn>
                                        <p:tgtEl>
                                          <p:spTgt spid="149">
                                            <p:txEl>
                                              <p:pRg st="6" end="6"/>
                                            </p:txEl>
                                          </p:spTgt>
                                        </p:tgtEl>
                                        <p:attrNameLst>
                                          <p:attrName>style.visibility</p:attrName>
                                        </p:attrNameLst>
                                      </p:cBhvr>
                                      <p:to>
                                        <p:strVal val="visible"/>
                                      </p:to>
                                    </p:set>
                                    <p:anim calcmode="lin" valueType="num">
                                      <p:cBhvr additive="base">
                                        <p:cTn id="37" dur="1000"/>
                                        <p:tgtEl>
                                          <p:spTgt spid="149">
                                            <p:txEl>
                                              <p:pRg st="6" end="6"/>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g11d814b8ba1_0_24"/>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test exit criteria and reporting</a:t>
            </a:r>
            <a:endParaRPr/>
          </a:p>
        </p:txBody>
      </p:sp>
      <p:sp>
        <p:nvSpPr>
          <p:cNvPr id="550" name="Google Shape;550;g11d814b8ba1_0_24"/>
          <p:cNvSpPr txBox="1">
            <a:spLocks noGrp="1"/>
          </p:cNvSpPr>
          <p:nvPr>
            <p:ph type="body" idx="1"/>
          </p:nvPr>
        </p:nvSpPr>
        <p:spPr>
          <a:xfrm>
            <a:off x="587100" y="941825"/>
            <a:ext cx="10407300" cy="4500600"/>
          </a:xfrm>
          <a:prstGeom prst="rect">
            <a:avLst/>
          </a:prstGeom>
          <a:noFill/>
          <a:ln>
            <a:noFill/>
          </a:ln>
        </p:spPr>
        <p:txBody>
          <a:bodyPr spcFirstLastPara="1" wrap="square" lIns="91425" tIns="45700" rIns="91425" bIns="45700" anchor="t" anchorCtr="0">
            <a:normAutofit/>
          </a:bodyPr>
          <a:lstStyle/>
          <a:p>
            <a:pPr marL="742950" lvl="1" indent="-361950" algn="l" rtl="0">
              <a:lnSpc>
                <a:spcPct val="115000"/>
              </a:lnSpc>
              <a:spcBef>
                <a:spcPts val="2400"/>
              </a:spcBef>
              <a:spcAft>
                <a:spcPts val="0"/>
              </a:spcAft>
              <a:buClr>
                <a:srgbClr val="FF5A33"/>
              </a:buClr>
              <a:buSzPts val="3600"/>
              <a:buFont typeface="Quattrocento Sans"/>
              <a:buChar char="❖"/>
            </a:pPr>
            <a:r>
              <a:rPr lang="en-US" sz="3600">
                <a:solidFill>
                  <a:srgbClr val="1B1B1B"/>
                </a:solidFill>
                <a:highlight>
                  <a:srgbClr val="FFFFFF"/>
                </a:highlight>
              </a:rPr>
              <a:t>Kiểm tra khả năng xuất hiện bug tối thiểu</a:t>
            </a:r>
            <a:endParaRPr sz="3600">
              <a:solidFill>
                <a:srgbClr val="333333"/>
              </a:solidFill>
              <a:highlight>
                <a:schemeClr val="lt1"/>
              </a:highlight>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a:solidFill>
                  <a:srgbClr val="333333"/>
                </a:solidFill>
                <a:highlight>
                  <a:schemeClr val="lt1"/>
                </a:highlight>
              </a:rPr>
              <a:t>Đánh giá xem có cần phải test thêm nữa không hoặc phải sửa tiêu chí kết thúc hay không.</a:t>
            </a:r>
            <a:endParaRPr sz="3600">
              <a:solidFill>
                <a:srgbClr val="333333"/>
              </a:solidFill>
              <a:highlight>
                <a:schemeClr val="lt1"/>
              </a:highlight>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a:solidFill>
                  <a:srgbClr val="333333"/>
                </a:solidFill>
                <a:highlight>
                  <a:schemeClr val="lt1"/>
                </a:highlight>
              </a:rPr>
              <a:t>Viết báo cáo test gửi nhà đầu tư.</a:t>
            </a:r>
            <a:endParaRPr sz="3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50">
                                            <p:txEl>
                                              <p:pRg st="0" end="0"/>
                                            </p:txEl>
                                          </p:spTgt>
                                        </p:tgtEl>
                                        <p:attrNameLst>
                                          <p:attrName>style.visibility</p:attrName>
                                        </p:attrNameLst>
                                      </p:cBhvr>
                                      <p:to>
                                        <p:strVal val="visible"/>
                                      </p:to>
                                    </p:set>
                                    <p:anim calcmode="lin" valueType="num">
                                      <p:cBhvr additive="base">
                                        <p:cTn id="7" dur="1000"/>
                                        <p:tgtEl>
                                          <p:spTgt spid="550">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50">
                                            <p:txEl>
                                              <p:pRg st="1" end="1"/>
                                            </p:txEl>
                                          </p:spTgt>
                                        </p:tgtEl>
                                        <p:attrNameLst>
                                          <p:attrName>style.visibility</p:attrName>
                                        </p:attrNameLst>
                                      </p:cBhvr>
                                      <p:to>
                                        <p:strVal val="visible"/>
                                      </p:to>
                                    </p:set>
                                    <p:anim calcmode="lin" valueType="num">
                                      <p:cBhvr additive="base">
                                        <p:cTn id="12" dur="1000"/>
                                        <p:tgtEl>
                                          <p:spTgt spid="550">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550">
                                            <p:txEl>
                                              <p:pRg st="2" end="2"/>
                                            </p:txEl>
                                          </p:spTgt>
                                        </p:tgtEl>
                                        <p:attrNameLst>
                                          <p:attrName>style.visibility</p:attrName>
                                        </p:attrNameLst>
                                      </p:cBhvr>
                                      <p:to>
                                        <p:strVal val="visible"/>
                                      </p:to>
                                    </p:set>
                                    <p:anim calcmode="lin" valueType="num">
                                      <p:cBhvr additive="base">
                                        <p:cTn id="17" dur="1000"/>
                                        <p:tgtEl>
                                          <p:spTgt spid="550">
                                            <p:txEl>
                                              <p:pRg st="2" end="2"/>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554"/>
        <p:cNvGrpSpPr/>
        <p:nvPr/>
      </p:nvGrpSpPr>
      <p:grpSpPr>
        <a:xfrm>
          <a:off x="0" y="0"/>
          <a:ext cx="0" cy="0"/>
          <a:chOff x="0" y="0"/>
          <a:chExt cx="0" cy="0"/>
        </a:xfrm>
      </p:grpSpPr>
      <p:sp>
        <p:nvSpPr>
          <p:cNvPr id="555" name="Google Shape;555;g1135cfe7efe_0_282"/>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test closure</a:t>
            </a:r>
            <a:endParaRPr/>
          </a:p>
        </p:txBody>
      </p:sp>
      <p:sp>
        <p:nvSpPr>
          <p:cNvPr id="556" name="Google Shape;556;g1135cfe7efe_0_282"/>
          <p:cNvSpPr txBox="1">
            <a:spLocks noGrp="1"/>
          </p:cNvSpPr>
          <p:nvPr>
            <p:ph type="body" idx="1"/>
          </p:nvPr>
        </p:nvSpPr>
        <p:spPr>
          <a:xfrm>
            <a:off x="589950" y="872700"/>
            <a:ext cx="11401800" cy="665100"/>
          </a:xfrm>
          <a:prstGeom prst="rect">
            <a:avLst/>
          </a:prstGeom>
          <a:noFill/>
          <a:ln>
            <a:noFill/>
          </a:ln>
        </p:spPr>
        <p:txBody>
          <a:bodyPr spcFirstLastPara="1" wrap="square" lIns="91425" tIns="45700" rIns="91425" bIns="45700" anchor="t" anchorCtr="0">
            <a:noAutofit/>
          </a:bodyPr>
          <a:lstStyle/>
          <a:p>
            <a:pPr marL="342900" lvl="0" indent="-457200" algn="l" rtl="0">
              <a:spcBef>
                <a:spcPts val="0"/>
              </a:spcBef>
              <a:spcAft>
                <a:spcPts val="0"/>
              </a:spcAft>
              <a:buSzPts val="4600"/>
              <a:buFont typeface="Quattrocento Sans"/>
              <a:buChar char="❑"/>
            </a:pPr>
            <a:r>
              <a:rPr lang="en-US" sz="4600">
                <a:solidFill>
                  <a:srgbClr val="333333"/>
                </a:solidFill>
              </a:rPr>
              <a:t>Kết thúc kiểm tra</a:t>
            </a:r>
            <a:endParaRPr sz="4600" i="1"/>
          </a:p>
        </p:txBody>
      </p:sp>
      <p:sp>
        <p:nvSpPr>
          <p:cNvPr id="557" name="Google Shape;557;g1135cfe7efe_0_282"/>
          <p:cNvSpPr txBox="1">
            <a:spLocks noGrp="1"/>
          </p:cNvSpPr>
          <p:nvPr>
            <p:ph type="body" idx="1"/>
          </p:nvPr>
        </p:nvSpPr>
        <p:spPr>
          <a:xfrm>
            <a:off x="406450" y="1761075"/>
            <a:ext cx="8127900" cy="5027400"/>
          </a:xfrm>
          <a:prstGeom prst="rect">
            <a:avLst/>
          </a:prstGeom>
          <a:noFill/>
          <a:ln>
            <a:noFill/>
          </a:ln>
        </p:spPr>
        <p:txBody>
          <a:bodyPr spcFirstLastPara="1" wrap="square" lIns="91425" tIns="45700" rIns="91425" bIns="45700" anchor="t" anchorCtr="0">
            <a:noAutofit/>
          </a:bodyPr>
          <a:lstStyle/>
          <a:p>
            <a:pPr marL="742950" lvl="1" indent="-355600" algn="l" rtl="0">
              <a:lnSpc>
                <a:spcPct val="115000"/>
              </a:lnSpc>
              <a:spcBef>
                <a:spcPts val="2400"/>
              </a:spcBef>
              <a:spcAft>
                <a:spcPts val="0"/>
              </a:spcAft>
              <a:buClr>
                <a:srgbClr val="FF5A33"/>
              </a:buClr>
              <a:buSzPts val="3500"/>
              <a:buFont typeface="Quattrocento Sans"/>
              <a:buChar char="❖"/>
            </a:pPr>
            <a:r>
              <a:rPr lang="en-US" sz="3500">
                <a:solidFill>
                  <a:srgbClr val="333333"/>
                </a:solidFill>
              </a:rPr>
              <a:t>Là hoạt động thu thập dữ liệu từ các hoạt động test đã hoàn thành để tập trung lại các kinh nghiệm, tài sản test.</a:t>
            </a:r>
            <a:endParaRPr sz="3500">
              <a:solidFill>
                <a:srgbClr val="333333"/>
              </a:solidFill>
            </a:endParaRPr>
          </a:p>
          <a:p>
            <a:pPr marL="742950" lvl="1" indent="-355600" algn="l" rtl="0">
              <a:lnSpc>
                <a:spcPct val="115000"/>
              </a:lnSpc>
              <a:spcBef>
                <a:spcPts val="0"/>
              </a:spcBef>
              <a:spcAft>
                <a:spcPts val="0"/>
              </a:spcAft>
              <a:buClr>
                <a:srgbClr val="FF5A33"/>
              </a:buClr>
              <a:buSzPts val="3500"/>
              <a:buFont typeface="Quattrocento Sans"/>
              <a:buChar char="❖"/>
            </a:pPr>
            <a:r>
              <a:rPr lang="en-US" sz="3500">
                <a:solidFill>
                  <a:srgbClr val="333333"/>
                </a:solidFill>
              </a:rPr>
              <a:t>Là hoạt động diễn ra ở mỗi giai đoạn của dự án, khi hệ thống được phát hành hoặc khi dự án test hoàn thành, giai đoạn kết thúc, phát hành sản phẩm.</a:t>
            </a:r>
            <a:endParaRPr sz="3500">
              <a:solidFill>
                <a:srgbClr val="1B1B1B"/>
              </a:solidFill>
              <a:highlight>
                <a:srgbClr val="FFFFFF"/>
              </a:highlight>
            </a:endParaRPr>
          </a:p>
        </p:txBody>
      </p:sp>
      <p:pic>
        <p:nvPicPr>
          <p:cNvPr id="558" name="Google Shape;558;g1135cfe7efe_0_282"/>
          <p:cNvPicPr preferRelativeResize="0"/>
          <p:nvPr/>
        </p:nvPicPr>
        <p:blipFill>
          <a:blip r:embed="rId3">
            <a:alphaModFix/>
          </a:blip>
          <a:stretch>
            <a:fillRect/>
          </a:stretch>
        </p:blipFill>
        <p:spPr>
          <a:xfrm>
            <a:off x="8534350" y="1884150"/>
            <a:ext cx="3505251" cy="2198512"/>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57">
                                            <p:txEl>
                                              <p:pRg st="0" end="0"/>
                                            </p:txEl>
                                          </p:spTgt>
                                        </p:tgtEl>
                                        <p:attrNameLst>
                                          <p:attrName>style.visibility</p:attrName>
                                        </p:attrNameLst>
                                      </p:cBhvr>
                                      <p:to>
                                        <p:strVal val="visible"/>
                                      </p:to>
                                    </p:set>
                                    <p:anim calcmode="lin" valueType="num">
                                      <p:cBhvr additive="base">
                                        <p:cTn id="7" dur="1000"/>
                                        <p:tgtEl>
                                          <p:spTgt spid="557">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57">
                                            <p:txEl>
                                              <p:pRg st="1" end="1"/>
                                            </p:txEl>
                                          </p:spTgt>
                                        </p:tgtEl>
                                        <p:attrNameLst>
                                          <p:attrName>style.visibility</p:attrName>
                                        </p:attrNameLst>
                                      </p:cBhvr>
                                      <p:to>
                                        <p:strVal val="visible"/>
                                      </p:to>
                                    </p:set>
                                    <p:anim calcmode="lin" valueType="num">
                                      <p:cBhvr additive="base">
                                        <p:cTn id="12" dur="1000"/>
                                        <p:tgtEl>
                                          <p:spTgt spid="557">
                                            <p:txEl>
                                              <p:pRg st="1" end="1"/>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g1135cfe7efe_0_288"/>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test closure</a:t>
            </a:r>
            <a:endParaRPr/>
          </a:p>
        </p:txBody>
      </p:sp>
      <p:sp>
        <p:nvSpPr>
          <p:cNvPr id="564" name="Google Shape;564;g1135cfe7efe_0_288"/>
          <p:cNvSpPr txBox="1">
            <a:spLocks noGrp="1"/>
          </p:cNvSpPr>
          <p:nvPr>
            <p:ph type="body" idx="1"/>
          </p:nvPr>
        </p:nvSpPr>
        <p:spPr>
          <a:xfrm>
            <a:off x="609600" y="813750"/>
            <a:ext cx="11401800" cy="6651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solidFill>
                  <a:srgbClr val="333333"/>
                </a:solidFill>
              </a:rPr>
              <a:t>Nhiệm vụ chính kết thúc kiểm tra</a:t>
            </a:r>
            <a:endParaRPr sz="4000" i="1"/>
          </a:p>
        </p:txBody>
      </p:sp>
      <p:sp>
        <p:nvSpPr>
          <p:cNvPr id="565" name="Google Shape;565;g1135cfe7efe_0_288"/>
          <p:cNvSpPr txBox="1">
            <a:spLocks noGrp="1"/>
          </p:cNvSpPr>
          <p:nvPr>
            <p:ph type="body" idx="1"/>
          </p:nvPr>
        </p:nvSpPr>
        <p:spPr>
          <a:xfrm>
            <a:off x="406400" y="1530450"/>
            <a:ext cx="11175900" cy="5283300"/>
          </a:xfrm>
          <a:prstGeom prst="rect">
            <a:avLst/>
          </a:prstGeom>
          <a:noFill/>
          <a:ln>
            <a:noFill/>
          </a:ln>
        </p:spPr>
        <p:txBody>
          <a:bodyPr spcFirstLastPara="1" wrap="square" lIns="91425" tIns="45700" rIns="91425" bIns="45700" anchor="t" anchorCtr="0">
            <a:noAutofit/>
          </a:bodyPr>
          <a:lstStyle/>
          <a:p>
            <a:pPr marL="742950" lvl="1" indent="-387350" algn="l" rtl="0">
              <a:lnSpc>
                <a:spcPct val="115000"/>
              </a:lnSpc>
              <a:spcBef>
                <a:spcPts val="2400"/>
              </a:spcBef>
              <a:spcAft>
                <a:spcPts val="0"/>
              </a:spcAft>
              <a:buClr>
                <a:srgbClr val="FF5A33"/>
              </a:buClr>
              <a:buSzPts val="4000"/>
              <a:buFont typeface="Quattrocento Sans"/>
              <a:buChar char="❖"/>
            </a:pPr>
            <a:r>
              <a:rPr lang="en-US" sz="4000">
                <a:solidFill>
                  <a:srgbClr val="333333"/>
                </a:solidFill>
                <a:highlight>
                  <a:schemeClr val="lt1"/>
                </a:highlight>
              </a:rPr>
              <a:t>Kiểm tra các sản phẩm được lên kế hoạch phát hành đã phát hành chưa</a:t>
            </a:r>
            <a:endParaRPr sz="4000">
              <a:solidFill>
                <a:srgbClr val="333333"/>
              </a:solidFill>
              <a:highlight>
                <a:schemeClr val="lt1"/>
              </a:highlight>
            </a:endParaRPr>
          </a:p>
          <a:p>
            <a:pPr marL="742950" lvl="1" indent="-387350" algn="l" rtl="0">
              <a:lnSpc>
                <a:spcPct val="115000"/>
              </a:lnSpc>
              <a:spcBef>
                <a:spcPts val="0"/>
              </a:spcBef>
              <a:spcAft>
                <a:spcPts val="0"/>
              </a:spcAft>
              <a:buClr>
                <a:srgbClr val="FF5A33"/>
              </a:buClr>
              <a:buSzPts val="4000"/>
              <a:buFont typeface="Quattrocento Sans"/>
              <a:buChar char="❖"/>
            </a:pPr>
            <a:r>
              <a:rPr lang="en-US" sz="4000">
                <a:solidFill>
                  <a:srgbClr val="333333"/>
                </a:solidFill>
                <a:highlight>
                  <a:schemeClr val="lt1"/>
                </a:highlight>
              </a:rPr>
              <a:t>Đóng các báo cáo lỗi hoặc nâng cao các ghi chú thay đổi cho phần còn sót lại.</a:t>
            </a:r>
            <a:endParaRPr sz="4000">
              <a:solidFill>
                <a:srgbClr val="333333"/>
              </a:solidFill>
              <a:highlight>
                <a:schemeClr val="lt1"/>
              </a:highlight>
            </a:endParaRPr>
          </a:p>
          <a:p>
            <a:pPr marL="742950" lvl="1" indent="-387350" algn="l" rtl="0">
              <a:lnSpc>
                <a:spcPct val="115000"/>
              </a:lnSpc>
              <a:spcBef>
                <a:spcPts val="0"/>
              </a:spcBef>
              <a:spcAft>
                <a:spcPts val="0"/>
              </a:spcAft>
              <a:buClr>
                <a:srgbClr val="FF5A33"/>
              </a:buClr>
              <a:buSzPts val="4000"/>
              <a:buFont typeface="Quattrocento Sans"/>
              <a:buChar char="❖"/>
            </a:pPr>
            <a:r>
              <a:rPr lang="en-US" sz="4000">
                <a:solidFill>
                  <a:srgbClr val="333333"/>
                </a:solidFill>
                <a:highlight>
                  <a:schemeClr val="lt1"/>
                </a:highlight>
              </a:rPr>
              <a:t>Tài liệu hoá.</a:t>
            </a:r>
            <a:endParaRPr sz="4000">
              <a:solidFill>
                <a:srgbClr val="333333"/>
              </a:solidFill>
              <a:highlight>
                <a:schemeClr val="lt1"/>
              </a:highlight>
            </a:endParaRPr>
          </a:p>
          <a:p>
            <a:pPr marL="742950" lvl="1" indent="-387350" algn="l" rtl="0">
              <a:lnSpc>
                <a:spcPct val="115000"/>
              </a:lnSpc>
              <a:spcBef>
                <a:spcPts val="0"/>
              </a:spcBef>
              <a:spcAft>
                <a:spcPts val="0"/>
              </a:spcAft>
              <a:buClr>
                <a:srgbClr val="FF5A33"/>
              </a:buClr>
              <a:buSzPts val="4000"/>
              <a:buFont typeface="Quattrocento Sans"/>
              <a:buChar char="❖"/>
            </a:pPr>
            <a:r>
              <a:rPr lang="en-US" sz="4000">
                <a:solidFill>
                  <a:srgbClr val="333333"/>
                </a:solidFill>
                <a:highlight>
                  <a:schemeClr val="lt1"/>
                </a:highlight>
              </a:rPr>
              <a:t>Hoàn thiện và thu hồi tài sản test, môi trường và hạ tầng việc tái sử dụng.</a:t>
            </a:r>
            <a:endParaRPr sz="4000">
              <a:solidFill>
                <a:srgbClr val="333333"/>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65">
                                            <p:txEl>
                                              <p:pRg st="0" end="0"/>
                                            </p:txEl>
                                          </p:spTgt>
                                        </p:tgtEl>
                                        <p:attrNameLst>
                                          <p:attrName>style.visibility</p:attrName>
                                        </p:attrNameLst>
                                      </p:cBhvr>
                                      <p:to>
                                        <p:strVal val="visible"/>
                                      </p:to>
                                    </p:set>
                                    <p:anim calcmode="lin" valueType="num">
                                      <p:cBhvr additive="base">
                                        <p:cTn id="7" dur="1000"/>
                                        <p:tgtEl>
                                          <p:spTgt spid="565">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65">
                                            <p:txEl>
                                              <p:pRg st="1" end="1"/>
                                            </p:txEl>
                                          </p:spTgt>
                                        </p:tgtEl>
                                        <p:attrNameLst>
                                          <p:attrName>style.visibility</p:attrName>
                                        </p:attrNameLst>
                                      </p:cBhvr>
                                      <p:to>
                                        <p:strVal val="visible"/>
                                      </p:to>
                                    </p:set>
                                    <p:anim calcmode="lin" valueType="num">
                                      <p:cBhvr additive="base">
                                        <p:cTn id="12" dur="1000"/>
                                        <p:tgtEl>
                                          <p:spTgt spid="565">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565">
                                            <p:txEl>
                                              <p:pRg st="2" end="2"/>
                                            </p:txEl>
                                          </p:spTgt>
                                        </p:tgtEl>
                                        <p:attrNameLst>
                                          <p:attrName>style.visibility</p:attrName>
                                        </p:attrNameLst>
                                      </p:cBhvr>
                                      <p:to>
                                        <p:strVal val="visible"/>
                                      </p:to>
                                    </p:set>
                                    <p:anim calcmode="lin" valueType="num">
                                      <p:cBhvr additive="base">
                                        <p:cTn id="17" dur="1000"/>
                                        <p:tgtEl>
                                          <p:spTgt spid="565">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565">
                                            <p:txEl>
                                              <p:pRg st="3" end="3"/>
                                            </p:txEl>
                                          </p:spTgt>
                                        </p:tgtEl>
                                        <p:attrNameLst>
                                          <p:attrName>style.visibility</p:attrName>
                                        </p:attrNameLst>
                                      </p:cBhvr>
                                      <p:to>
                                        <p:strVal val="visible"/>
                                      </p:to>
                                    </p:set>
                                    <p:anim calcmode="lin" valueType="num">
                                      <p:cBhvr additive="base">
                                        <p:cTn id="22" dur="1000"/>
                                        <p:tgtEl>
                                          <p:spTgt spid="565">
                                            <p:txEl>
                                              <p:pRg st="3" end="3"/>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g11d814b8ba1_0_30"/>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test closure</a:t>
            </a:r>
            <a:endParaRPr/>
          </a:p>
        </p:txBody>
      </p:sp>
      <p:sp>
        <p:nvSpPr>
          <p:cNvPr id="571" name="Google Shape;571;g11d814b8ba1_0_30"/>
          <p:cNvSpPr txBox="1">
            <a:spLocks noGrp="1"/>
          </p:cNvSpPr>
          <p:nvPr>
            <p:ph type="body" idx="1"/>
          </p:nvPr>
        </p:nvSpPr>
        <p:spPr>
          <a:xfrm>
            <a:off x="587100" y="899150"/>
            <a:ext cx="10995300" cy="5283300"/>
          </a:xfrm>
          <a:prstGeom prst="rect">
            <a:avLst/>
          </a:prstGeom>
          <a:noFill/>
          <a:ln>
            <a:noFill/>
          </a:ln>
        </p:spPr>
        <p:txBody>
          <a:bodyPr spcFirstLastPara="1" wrap="square" lIns="91425" tIns="45700" rIns="91425" bIns="45700" anchor="t" anchorCtr="0">
            <a:noAutofit/>
          </a:bodyPr>
          <a:lstStyle/>
          <a:p>
            <a:pPr marL="742950" lvl="1" indent="-374650" algn="l" rtl="0">
              <a:lnSpc>
                <a:spcPct val="115000"/>
              </a:lnSpc>
              <a:spcBef>
                <a:spcPts val="2400"/>
              </a:spcBef>
              <a:spcAft>
                <a:spcPts val="0"/>
              </a:spcAft>
              <a:buClr>
                <a:srgbClr val="FF5A33"/>
              </a:buClr>
              <a:buSzPts val="3800"/>
              <a:buFont typeface="Quattrocento Sans"/>
              <a:buChar char="❖"/>
            </a:pPr>
            <a:r>
              <a:rPr lang="en-US" sz="3800">
                <a:solidFill>
                  <a:srgbClr val="333333"/>
                </a:solidFill>
                <a:highlight>
                  <a:schemeClr val="lt1"/>
                </a:highlight>
              </a:rPr>
              <a:t>Bàn giao tài sản test cho tổ chức.</a:t>
            </a:r>
            <a:endParaRPr sz="3800">
              <a:solidFill>
                <a:srgbClr val="333333"/>
              </a:solidFill>
              <a:highlight>
                <a:schemeClr val="lt1"/>
              </a:highlight>
            </a:endParaRPr>
          </a:p>
          <a:p>
            <a:pPr marL="742950" lvl="1" indent="-374650" algn="l" rtl="0">
              <a:lnSpc>
                <a:spcPct val="115000"/>
              </a:lnSpc>
              <a:spcBef>
                <a:spcPts val="0"/>
              </a:spcBef>
              <a:spcAft>
                <a:spcPts val="0"/>
              </a:spcAft>
              <a:buClr>
                <a:srgbClr val="FF5A33"/>
              </a:buClr>
              <a:buSzPts val="3800"/>
              <a:buFont typeface="Quattrocento Sans"/>
              <a:buChar char="❖"/>
            </a:pPr>
            <a:r>
              <a:rPr lang="en-US" sz="3800">
                <a:solidFill>
                  <a:srgbClr val="333333"/>
                </a:solidFill>
                <a:highlight>
                  <a:schemeClr val="lt1"/>
                </a:highlight>
              </a:rPr>
              <a:t>Phân tích các bài học kinh nghiệm để xác định các thay đổi cần thiết cho các ban hành trong tương lai hoặc dự án khác.</a:t>
            </a:r>
            <a:endParaRPr sz="3800">
              <a:solidFill>
                <a:srgbClr val="333333"/>
              </a:solidFill>
              <a:highlight>
                <a:schemeClr val="lt1"/>
              </a:highlight>
            </a:endParaRPr>
          </a:p>
          <a:p>
            <a:pPr marL="742950" lvl="1" indent="-374650" algn="l" rtl="0">
              <a:lnSpc>
                <a:spcPct val="115000"/>
              </a:lnSpc>
              <a:spcBef>
                <a:spcPts val="0"/>
              </a:spcBef>
              <a:spcAft>
                <a:spcPts val="0"/>
              </a:spcAft>
              <a:buClr>
                <a:srgbClr val="FF5A33"/>
              </a:buClr>
              <a:buSzPts val="3800"/>
              <a:buFont typeface="Quattrocento Sans"/>
              <a:buChar char="❖"/>
            </a:pPr>
            <a:r>
              <a:rPr lang="en-US" sz="3800">
                <a:solidFill>
                  <a:srgbClr val="333333"/>
                </a:solidFill>
                <a:highlight>
                  <a:schemeClr val="lt1"/>
                </a:highlight>
              </a:rPr>
              <a:t>Sử dụng các thông tin thu thập để cải tiến hoạt động test.</a:t>
            </a:r>
            <a:endParaRPr sz="3800">
              <a:solidFill>
                <a:srgbClr val="333333"/>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71">
                                            <p:txEl>
                                              <p:pRg st="0" end="0"/>
                                            </p:txEl>
                                          </p:spTgt>
                                        </p:tgtEl>
                                        <p:attrNameLst>
                                          <p:attrName>style.visibility</p:attrName>
                                        </p:attrNameLst>
                                      </p:cBhvr>
                                      <p:to>
                                        <p:strVal val="visible"/>
                                      </p:to>
                                    </p:set>
                                    <p:anim calcmode="lin" valueType="num">
                                      <p:cBhvr additive="base">
                                        <p:cTn id="7" dur="1000"/>
                                        <p:tgtEl>
                                          <p:spTgt spid="571">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71">
                                            <p:txEl>
                                              <p:pRg st="1" end="1"/>
                                            </p:txEl>
                                          </p:spTgt>
                                        </p:tgtEl>
                                        <p:attrNameLst>
                                          <p:attrName>style.visibility</p:attrName>
                                        </p:attrNameLst>
                                      </p:cBhvr>
                                      <p:to>
                                        <p:strVal val="visible"/>
                                      </p:to>
                                    </p:set>
                                    <p:anim calcmode="lin" valueType="num">
                                      <p:cBhvr additive="base">
                                        <p:cTn id="12" dur="1000"/>
                                        <p:tgtEl>
                                          <p:spTgt spid="571">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571">
                                            <p:txEl>
                                              <p:pRg st="2" end="2"/>
                                            </p:txEl>
                                          </p:spTgt>
                                        </p:tgtEl>
                                        <p:attrNameLst>
                                          <p:attrName>style.visibility</p:attrName>
                                        </p:attrNameLst>
                                      </p:cBhvr>
                                      <p:to>
                                        <p:strVal val="visible"/>
                                      </p:to>
                                    </p:set>
                                    <p:anim calcmode="lin" valueType="num">
                                      <p:cBhvr additive="base">
                                        <p:cTn id="17" dur="1000"/>
                                        <p:tgtEl>
                                          <p:spTgt spid="571">
                                            <p:txEl>
                                              <p:pRg st="2" end="2"/>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sp>
        <p:nvSpPr>
          <p:cNvPr id="576" name="Google Shape;576;g10eabee0f21_0_269"/>
          <p:cNvSpPr/>
          <p:nvPr/>
        </p:nvSpPr>
        <p:spPr>
          <a:xfrm>
            <a:off x="3581275" y="2967325"/>
            <a:ext cx="8091000" cy="923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500" b="1" cap="small">
                <a:solidFill>
                  <a:srgbClr val="FFA15D"/>
                </a:solidFill>
                <a:latin typeface="Calibri"/>
                <a:ea typeface="Calibri"/>
                <a:cs typeface="Calibri"/>
                <a:sym typeface="Calibri"/>
              </a:rPr>
              <a:t>Tâm lý học trong kiểm thử phần mềm</a:t>
            </a:r>
            <a:endParaRPr sz="4500" b="1" cap="small">
              <a:solidFill>
                <a:srgbClr val="FFA15D"/>
              </a:solidFill>
              <a:latin typeface="Calibri"/>
              <a:ea typeface="Calibri"/>
              <a:cs typeface="Calibri"/>
              <a:sym typeface="Calibri"/>
            </a:endParaRPr>
          </a:p>
        </p:txBody>
      </p:sp>
      <p:cxnSp>
        <p:nvCxnSpPr>
          <p:cNvPr id="577" name="Google Shape;577;g10eabee0f21_0_269"/>
          <p:cNvCxnSpPr/>
          <p:nvPr/>
        </p:nvCxnSpPr>
        <p:spPr>
          <a:xfrm>
            <a:off x="762000" y="3886200"/>
            <a:ext cx="10744200" cy="0"/>
          </a:xfrm>
          <a:prstGeom prst="straightConnector1">
            <a:avLst/>
          </a:prstGeom>
          <a:noFill/>
          <a:ln w="76200" cap="flat" cmpd="thinThick">
            <a:solidFill>
              <a:srgbClr val="FF0000"/>
            </a:solidFill>
            <a:prstDash val="solid"/>
            <a:round/>
            <a:headEnd type="none" w="sm" len="sm"/>
            <a:tailEnd type="none" w="sm" len="sm"/>
          </a:ln>
        </p:spPr>
      </p:cxnSp>
      <p:pic>
        <p:nvPicPr>
          <p:cNvPr id="578" name="Google Shape;578;g10eabee0f21_0_269"/>
          <p:cNvPicPr preferRelativeResize="0"/>
          <p:nvPr/>
        </p:nvPicPr>
        <p:blipFill rotWithShape="1">
          <a:blip r:embed="rId3">
            <a:alphaModFix/>
          </a:blip>
          <a:srcRect/>
          <a:stretch/>
        </p:blipFill>
        <p:spPr>
          <a:xfrm>
            <a:off x="1037870" y="1143000"/>
            <a:ext cx="2543400" cy="3782100"/>
          </a:xfrm>
          <a:prstGeom prst="ellipse">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g1135cfe7efe_0_304"/>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b="0" cap="none">
                <a:solidFill>
                  <a:srgbClr val="FF5A33"/>
                </a:solidFill>
                <a:latin typeface="Arial"/>
                <a:ea typeface="Arial"/>
                <a:cs typeface="Arial"/>
                <a:sym typeface="Arial"/>
              </a:rPr>
              <a:t>Psychology</a:t>
            </a:r>
            <a:r>
              <a:rPr lang="en-US"/>
              <a:t> of testing</a:t>
            </a:r>
            <a:endParaRPr/>
          </a:p>
        </p:txBody>
      </p:sp>
      <p:sp>
        <p:nvSpPr>
          <p:cNvPr id="584" name="Google Shape;584;g1135cfe7efe_0_304"/>
          <p:cNvSpPr txBox="1">
            <a:spLocks noGrp="1"/>
          </p:cNvSpPr>
          <p:nvPr>
            <p:ph type="body" idx="1"/>
          </p:nvPr>
        </p:nvSpPr>
        <p:spPr>
          <a:xfrm>
            <a:off x="609600" y="990600"/>
            <a:ext cx="11401800" cy="6651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solidFill>
                  <a:srgbClr val="333333"/>
                </a:solidFill>
              </a:rPr>
              <a:t>Tâm lý học trong kiểm thử</a:t>
            </a:r>
            <a:endParaRPr sz="4000" i="1"/>
          </a:p>
        </p:txBody>
      </p:sp>
      <p:sp>
        <p:nvSpPr>
          <p:cNvPr id="585" name="Google Shape;585;g1135cfe7efe_0_304"/>
          <p:cNvSpPr txBox="1">
            <a:spLocks noGrp="1"/>
          </p:cNvSpPr>
          <p:nvPr>
            <p:ph type="body" idx="1"/>
          </p:nvPr>
        </p:nvSpPr>
        <p:spPr>
          <a:xfrm>
            <a:off x="406500" y="1655700"/>
            <a:ext cx="6186300" cy="3665100"/>
          </a:xfrm>
          <a:prstGeom prst="rect">
            <a:avLst/>
          </a:prstGeom>
          <a:noFill/>
          <a:ln>
            <a:noFill/>
          </a:ln>
        </p:spPr>
        <p:txBody>
          <a:bodyPr spcFirstLastPara="1" wrap="square" lIns="91425" tIns="45700" rIns="91425" bIns="45700" anchor="t" anchorCtr="0">
            <a:noAutofit/>
          </a:bodyPr>
          <a:lstStyle/>
          <a:p>
            <a:pPr marL="742950" lvl="1" indent="-368300" algn="l" rtl="0">
              <a:lnSpc>
                <a:spcPct val="115000"/>
              </a:lnSpc>
              <a:spcBef>
                <a:spcPts val="0"/>
              </a:spcBef>
              <a:spcAft>
                <a:spcPts val="0"/>
              </a:spcAft>
              <a:buClr>
                <a:srgbClr val="FF5A33"/>
              </a:buClr>
              <a:buSzPts val="3700"/>
              <a:buFont typeface="Quattrocento Sans"/>
              <a:buChar char="❖"/>
            </a:pPr>
            <a:r>
              <a:rPr lang="en-US" sz="3700">
                <a:solidFill>
                  <a:srgbClr val="333333"/>
                </a:solidFill>
              </a:rPr>
              <a:t>Các mức độ độc lập trong kiểm thử</a:t>
            </a:r>
            <a:endParaRPr sz="3700" b="1">
              <a:solidFill>
                <a:srgbClr val="333333"/>
              </a:solidFill>
            </a:endParaRPr>
          </a:p>
          <a:p>
            <a:pPr marL="742950" lvl="1" indent="-368300" algn="l" rtl="0">
              <a:lnSpc>
                <a:spcPct val="115000"/>
              </a:lnSpc>
              <a:spcBef>
                <a:spcPts val="0"/>
              </a:spcBef>
              <a:spcAft>
                <a:spcPts val="0"/>
              </a:spcAft>
              <a:buClr>
                <a:srgbClr val="FF5A33"/>
              </a:buClr>
              <a:buSzPts val="3700"/>
              <a:buFont typeface="Quattrocento Sans"/>
              <a:buChar char="❖"/>
            </a:pPr>
            <a:r>
              <a:rPr lang="en-US" sz="3700">
                <a:solidFill>
                  <a:srgbClr val="333333"/>
                </a:solidFill>
              </a:rPr>
              <a:t>Giao tiếp với những phần còn lại của dự án</a:t>
            </a:r>
            <a:endParaRPr sz="3700">
              <a:solidFill>
                <a:srgbClr val="333333"/>
              </a:solidFill>
              <a:highlight>
                <a:schemeClr val="lt1"/>
              </a:highlight>
            </a:endParaRPr>
          </a:p>
        </p:txBody>
      </p:sp>
      <p:pic>
        <p:nvPicPr>
          <p:cNvPr id="586" name="Google Shape;586;g1135cfe7efe_0_304"/>
          <p:cNvPicPr preferRelativeResize="0"/>
          <p:nvPr/>
        </p:nvPicPr>
        <p:blipFill>
          <a:blip r:embed="rId3">
            <a:alphaModFix/>
          </a:blip>
          <a:stretch>
            <a:fillRect/>
          </a:stretch>
        </p:blipFill>
        <p:spPr>
          <a:xfrm>
            <a:off x="6663825" y="1655700"/>
            <a:ext cx="5347574" cy="41316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85">
                                            <p:txEl>
                                              <p:pRg st="0" end="0"/>
                                            </p:txEl>
                                          </p:spTgt>
                                        </p:tgtEl>
                                        <p:attrNameLst>
                                          <p:attrName>style.visibility</p:attrName>
                                        </p:attrNameLst>
                                      </p:cBhvr>
                                      <p:to>
                                        <p:strVal val="visible"/>
                                      </p:to>
                                    </p:set>
                                    <p:anim calcmode="lin" valueType="num">
                                      <p:cBhvr additive="base">
                                        <p:cTn id="7" dur="1000"/>
                                        <p:tgtEl>
                                          <p:spTgt spid="585">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85">
                                            <p:txEl>
                                              <p:pRg st="1" end="1"/>
                                            </p:txEl>
                                          </p:spTgt>
                                        </p:tgtEl>
                                        <p:attrNameLst>
                                          <p:attrName>style.visibility</p:attrName>
                                        </p:attrNameLst>
                                      </p:cBhvr>
                                      <p:to>
                                        <p:strVal val="visible"/>
                                      </p:to>
                                    </p:set>
                                    <p:anim calcmode="lin" valueType="num">
                                      <p:cBhvr additive="base">
                                        <p:cTn id="12" dur="1000"/>
                                        <p:tgtEl>
                                          <p:spTgt spid="585">
                                            <p:txEl>
                                              <p:pRg st="1" end="1"/>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g1135cfe7efe_0_312"/>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b="0" cap="none">
                <a:solidFill>
                  <a:srgbClr val="FF5A33"/>
                </a:solidFill>
                <a:latin typeface="Arial"/>
                <a:ea typeface="Arial"/>
                <a:cs typeface="Arial"/>
                <a:sym typeface="Arial"/>
              </a:rPr>
              <a:t>Psychology</a:t>
            </a:r>
            <a:r>
              <a:rPr lang="en-US"/>
              <a:t> of testing</a:t>
            </a:r>
            <a:endParaRPr/>
          </a:p>
        </p:txBody>
      </p:sp>
      <p:sp>
        <p:nvSpPr>
          <p:cNvPr id="592" name="Google Shape;592;g1135cfe7efe_0_312"/>
          <p:cNvSpPr txBox="1">
            <a:spLocks noGrp="1"/>
          </p:cNvSpPr>
          <p:nvPr>
            <p:ph type="body" idx="1"/>
          </p:nvPr>
        </p:nvSpPr>
        <p:spPr>
          <a:xfrm>
            <a:off x="609600" y="990600"/>
            <a:ext cx="11401800" cy="6651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solidFill>
                  <a:srgbClr val="333333"/>
                </a:solidFill>
              </a:rPr>
              <a:t>Các mức độ độc lập trong kiểm thử</a:t>
            </a:r>
            <a:endParaRPr sz="4000" i="1"/>
          </a:p>
        </p:txBody>
      </p:sp>
      <p:sp>
        <p:nvSpPr>
          <p:cNvPr id="593" name="Google Shape;593;g1135cfe7efe_0_312"/>
          <p:cNvSpPr txBox="1">
            <a:spLocks noGrp="1"/>
          </p:cNvSpPr>
          <p:nvPr>
            <p:ph type="body" idx="1"/>
          </p:nvPr>
        </p:nvSpPr>
        <p:spPr>
          <a:xfrm>
            <a:off x="406500" y="1655700"/>
            <a:ext cx="11048100" cy="4575900"/>
          </a:xfrm>
          <a:prstGeom prst="rect">
            <a:avLst/>
          </a:prstGeom>
          <a:noFill/>
          <a:ln>
            <a:noFill/>
          </a:ln>
        </p:spPr>
        <p:txBody>
          <a:bodyPr spcFirstLastPara="1" wrap="square" lIns="91425" tIns="45700" rIns="91425" bIns="45700" anchor="t" anchorCtr="0">
            <a:noAutofit/>
          </a:bodyPr>
          <a:lstStyle/>
          <a:p>
            <a:pPr marL="742950" lvl="1" indent="-361950" algn="l" rtl="0">
              <a:lnSpc>
                <a:spcPct val="115000"/>
              </a:lnSpc>
              <a:spcBef>
                <a:spcPts val="2400"/>
              </a:spcBef>
              <a:spcAft>
                <a:spcPts val="0"/>
              </a:spcAft>
              <a:buClr>
                <a:srgbClr val="FF5A33"/>
              </a:buClr>
              <a:buSzPts val="3600"/>
              <a:buFont typeface="Quattrocento Sans"/>
              <a:buChar char="❖"/>
            </a:pPr>
            <a:r>
              <a:rPr lang="en-US" sz="3600">
                <a:solidFill>
                  <a:srgbClr val="333333"/>
                </a:solidFill>
                <a:highlight>
                  <a:schemeClr val="lt1"/>
                </a:highlight>
              </a:rPr>
              <a:t>Các trường hợp Test không được xây dựng bởi người viết ra phần mềm</a:t>
            </a:r>
            <a:endParaRPr sz="3600">
              <a:solidFill>
                <a:srgbClr val="333333"/>
              </a:solidFill>
              <a:highlight>
                <a:schemeClr val="lt1"/>
              </a:highlight>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a:solidFill>
                  <a:srgbClr val="333333"/>
                </a:solidFill>
                <a:highlight>
                  <a:schemeClr val="lt1"/>
                </a:highlight>
              </a:rPr>
              <a:t>Test phải được xây dựng bởi người khác</a:t>
            </a:r>
            <a:endParaRPr sz="3600">
              <a:solidFill>
                <a:srgbClr val="333333"/>
              </a:solidFill>
              <a:highlight>
                <a:schemeClr val="lt1"/>
              </a:highlight>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a:solidFill>
                  <a:srgbClr val="333333"/>
                </a:solidFill>
                <a:highlight>
                  <a:schemeClr val="lt1"/>
                </a:highlight>
              </a:rPr>
              <a:t>Test cần được xây dựng bởi người từ những phòng ban khác</a:t>
            </a:r>
            <a:endParaRPr sz="3600">
              <a:solidFill>
                <a:srgbClr val="333333"/>
              </a:solidFill>
              <a:highlight>
                <a:schemeClr val="lt1"/>
              </a:highlight>
            </a:endParaRPr>
          </a:p>
          <a:p>
            <a:pPr marL="742950" lvl="1" indent="-361950" algn="l" rtl="0">
              <a:lnSpc>
                <a:spcPct val="115000"/>
              </a:lnSpc>
              <a:spcBef>
                <a:spcPts val="0"/>
              </a:spcBef>
              <a:spcAft>
                <a:spcPts val="0"/>
              </a:spcAft>
              <a:buClr>
                <a:srgbClr val="FF5A33"/>
              </a:buClr>
              <a:buSzPts val="3600"/>
              <a:buFont typeface="Quattrocento Sans"/>
              <a:buChar char="❖"/>
            </a:pPr>
            <a:r>
              <a:rPr lang="en-US" sz="3600">
                <a:solidFill>
                  <a:srgbClr val="333333"/>
                </a:solidFill>
                <a:highlight>
                  <a:schemeClr val="lt1"/>
                </a:highlight>
              </a:rPr>
              <a:t>Test cần được xây dựng bởi người từ những tổ chức khác</a:t>
            </a:r>
            <a:endParaRPr sz="3600">
              <a:solidFill>
                <a:srgbClr val="333333"/>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93">
                                            <p:txEl>
                                              <p:pRg st="0" end="0"/>
                                            </p:txEl>
                                          </p:spTgt>
                                        </p:tgtEl>
                                        <p:attrNameLst>
                                          <p:attrName>style.visibility</p:attrName>
                                        </p:attrNameLst>
                                      </p:cBhvr>
                                      <p:to>
                                        <p:strVal val="visible"/>
                                      </p:to>
                                    </p:set>
                                    <p:anim calcmode="lin" valueType="num">
                                      <p:cBhvr additive="base">
                                        <p:cTn id="7" dur="1000"/>
                                        <p:tgtEl>
                                          <p:spTgt spid="593">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93">
                                            <p:txEl>
                                              <p:pRg st="1" end="1"/>
                                            </p:txEl>
                                          </p:spTgt>
                                        </p:tgtEl>
                                        <p:attrNameLst>
                                          <p:attrName>style.visibility</p:attrName>
                                        </p:attrNameLst>
                                      </p:cBhvr>
                                      <p:to>
                                        <p:strVal val="visible"/>
                                      </p:to>
                                    </p:set>
                                    <p:anim calcmode="lin" valueType="num">
                                      <p:cBhvr additive="base">
                                        <p:cTn id="12" dur="1000"/>
                                        <p:tgtEl>
                                          <p:spTgt spid="593">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593">
                                            <p:txEl>
                                              <p:pRg st="2" end="2"/>
                                            </p:txEl>
                                          </p:spTgt>
                                        </p:tgtEl>
                                        <p:attrNameLst>
                                          <p:attrName>style.visibility</p:attrName>
                                        </p:attrNameLst>
                                      </p:cBhvr>
                                      <p:to>
                                        <p:strVal val="visible"/>
                                      </p:to>
                                    </p:set>
                                    <p:anim calcmode="lin" valueType="num">
                                      <p:cBhvr additive="base">
                                        <p:cTn id="17" dur="1000"/>
                                        <p:tgtEl>
                                          <p:spTgt spid="593">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593">
                                            <p:txEl>
                                              <p:pRg st="3" end="3"/>
                                            </p:txEl>
                                          </p:spTgt>
                                        </p:tgtEl>
                                        <p:attrNameLst>
                                          <p:attrName>style.visibility</p:attrName>
                                        </p:attrNameLst>
                                      </p:cBhvr>
                                      <p:to>
                                        <p:strVal val="visible"/>
                                      </p:to>
                                    </p:set>
                                    <p:anim calcmode="lin" valueType="num">
                                      <p:cBhvr additive="base">
                                        <p:cTn id="22" dur="1000"/>
                                        <p:tgtEl>
                                          <p:spTgt spid="593">
                                            <p:txEl>
                                              <p:pRg st="3" end="3"/>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sp>
        <p:nvSpPr>
          <p:cNvPr id="598" name="Google Shape;598;g1135cfe7efe_0_319"/>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b="0" cap="none">
                <a:solidFill>
                  <a:srgbClr val="FF5A33"/>
                </a:solidFill>
                <a:latin typeface="Arial"/>
                <a:ea typeface="Arial"/>
                <a:cs typeface="Arial"/>
                <a:sym typeface="Arial"/>
              </a:rPr>
              <a:t>Psychology</a:t>
            </a:r>
            <a:r>
              <a:rPr lang="en-US"/>
              <a:t> of testing</a:t>
            </a:r>
            <a:endParaRPr/>
          </a:p>
        </p:txBody>
      </p:sp>
      <p:sp>
        <p:nvSpPr>
          <p:cNvPr id="599" name="Google Shape;599;g1135cfe7efe_0_319"/>
          <p:cNvSpPr txBox="1">
            <a:spLocks noGrp="1"/>
          </p:cNvSpPr>
          <p:nvPr>
            <p:ph type="body" idx="1"/>
          </p:nvPr>
        </p:nvSpPr>
        <p:spPr>
          <a:xfrm>
            <a:off x="609600" y="990600"/>
            <a:ext cx="11401800" cy="665100"/>
          </a:xfrm>
          <a:prstGeom prst="rect">
            <a:avLst/>
          </a:prstGeom>
          <a:noFill/>
          <a:ln>
            <a:noFill/>
          </a:ln>
        </p:spPr>
        <p:txBody>
          <a:bodyPr spcFirstLastPara="1" wrap="square" lIns="91425" tIns="45700" rIns="91425" bIns="45700" anchor="t" anchorCtr="0">
            <a:noAutofit/>
          </a:bodyPr>
          <a:lstStyle/>
          <a:p>
            <a:pPr marL="342900" lvl="0" indent="-419100" algn="l" rtl="0">
              <a:spcBef>
                <a:spcPts val="0"/>
              </a:spcBef>
              <a:spcAft>
                <a:spcPts val="0"/>
              </a:spcAft>
              <a:buSzPts val="4000"/>
              <a:buFont typeface="Quattrocento Sans"/>
              <a:buChar char="❑"/>
            </a:pPr>
            <a:r>
              <a:rPr lang="en-US" sz="4000">
                <a:solidFill>
                  <a:srgbClr val="333333"/>
                </a:solidFill>
              </a:rPr>
              <a:t>Giao tiếp với phần còn lại dự án</a:t>
            </a:r>
            <a:endParaRPr sz="4000" i="1"/>
          </a:p>
        </p:txBody>
      </p:sp>
      <p:sp>
        <p:nvSpPr>
          <p:cNvPr id="600" name="Google Shape;600;g1135cfe7efe_0_319"/>
          <p:cNvSpPr txBox="1">
            <a:spLocks noGrp="1"/>
          </p:cNvSpPr>
          <p:nvPr>
            <p:ph type="body" idx="1"/>
          </p:nvPr>
        </p:nvSpPr>
        <p:spPr>
          <a:xfrm>
            <a:off x="406500" y="1655700"/>
            <a:ext cx="11175900" cy="5153100"/>
          </a:xfrm>
          <a:prstGeom prst="rect">
            <a:avLst/>
          </a:prstGeom>
          <a:noFill/>
          <a:ln>
            <a:noFill/>
          </a:ln>
        </p:spPr>
        <p:txBody>
          <a:bodyPr spcFirstLastPara="1" wrap="square" lIns="91425" tIns="45700" rIns="91425" bIns="45700" anchor="t" anchorCtr="0">
            <a:noAutofit/>
          </a:bodyPr>
          <a:lstStyle/>
          <a:p>
            <a:pPr marL="742950" lvl="1" indent="-349250" algn="l" rtl="0">
              <a:lnSpc>
                <a:spcPct val="115000"/>
              </a:lnSpc>
              <a:spcBef>
                <a:spcPts val="2400"/>
              </a:spcBef>
              <a:spcAft>
                <a:spcPts val="0"/>
              </a:spcAft>
              <a:buClr>
                <a:srgbClr val="FF5A33"/>
              </a:buClr>
              <a:buSzPts val="3400"/>
              <a:buFont typeface="Quattrocento Sans"/>
              <a:buChar char="❖"/>
            </a:pPr>
            <a:r>
              <a:rPr lang="en-US" sz="3400">
                <a:solidFill>
                  <a:srgbClr val="333333"/>
                </a:solidFill>
                <a:highlight>
                  <a:schemeClr val="lt1"/>
                </a:highlight>
              </a:rPr>
              <a:t>Việc chỉ ra lỗi được nhiều đối tượng coi như là 1 hành động chỉ trích đến sản phẩm và tác giả. Vì thế mà test thường bị coi là hoạt động phá hoại, ngay cả khi đó là 1 hoạt động mang tính xây dựng trong quản lý rủi ro.</a:t>
            </a:r>
            <a:endParaRPr sz="3400">
              <a:solidFill>
                <a:srgbClr val="333333"/>
              </a:solidFill>
              <a:highlight>
                <a:schemeClr val="lt1"/>
              </a:highlight>
            </a:endParaRPr>
          </a:p>
          <a:p>
            <a:pPr marL="742950" lvl="1" indent="-349250" algn="l" rtl="0">
              <a:lnSpc>
                <a:spcPct val="115000"/>
              </a:lnSpc>
              <a:spcBef>
                <a:spcPts val="0"/>
              </a:spcBef>
              <a:spcAft>
                <a:spcPts val="0"/>
              </a:spcAft>
              <a:buClr>
                <a:srgbClr val="FF5A33"/>
              </a:buClr>
              <a:buSzPts val="3400"/>
              <a:buFont typeface="Quattrocento Sans"/>
              <a:buChar char="❖"/>
            </a:pPr>
            <a:r>
              <a:rPr lang="en-US" sz="3400">
                <a:solidFill>
                  <a:srgbClr val="333333"/>
                </a:solidFill>
                <a:highlight>
                  <a:schemeClr val="lt1"/>
                </a:highlight>
              </a:rPr>
              <a:t>Để tìm ra lỗi trong phần mềm yêu cầu cần phải có sự tò mò, bi quan, con mắt nghiêm trọng, tập trung vào chi tiết, giao tiếp tốt với các nhóm phát triển và có kinh nghiệm để dự đoán được lỗi.</a:t>
            </a:r>
            <a:endParaRPr sz="3400">
              <a:solidFill>
                <a:srgbClr val="333333"/>
              </a:solidFill>
              <a:highlight>
                <a:schemeClr val="lt1"/>
              </a:high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00">
                                            <p:txEl>
                                              <p:pRg st="0" end="0"/>
                                            </p:txEl>
                                          </p:spTgt>
                                        </p:tgtEl>
                                        <p:attrNameLst>
                                          <p:attrName>style.visibility</p:attrName>
                                        </p:attrNameLst>
                                      </p:cBhvr>
                                      <p:to>
                                        <p:strVal val="visible"/>
                                      </p:to>
                                    </p:set>
                                    <p:anim calcmode="lin" valueType="num">
                                      <p:cBhvr additive="base">
                                        <p:cTn id="7" dur="1000"/>
                                        <p:tgtEl>
                                          <p:spTgt spid="600">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600">
                                            <p:txEl>
                                              <p:pRg st="1" end="1"/>
                                            </p:txEl>
                                          </p:spTgt>
                                        </p:tgtEl>
                                        <p:attrNameLst>
                                          <p:attrName>style.visibility</p:attrName>
                                        </p:attrNameLst>
                                      </p:cBhvr>
                                      <p:to>
                                        <p:strVal val="visible"/>
                                      </p:to>
                                    </p:set>
                                    <p:anim calcmode="lin" valueType="num">
                                      <p:cBhvr additive="base">
                                        <p:cTn id="12" dur="1000"/>
                                        <p:tgtEl>
                                          <p:spTgt spid="600">
                                            <p:txEl>
                                              <p:pRg st="1" end="1"/>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g1135cfe7efe_0_325"/>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b="0" cap="none">
                <a:solidFill>
                  <a:srgbClr val="FF5A33"/>
                </a:solidFill>
                <a:latin typeface="Arial"/>
                <a:ea typeface="Arial"/>
                <a:cs typeface="Arial"/>
                <a:sym typeface="Arial"/>
              </a:rPr>
              <a:t>Psychology</a:t>
            </a:r>
            <a:r>
              <a:rPr lang="en-US"/>
              <a:t> of testing</a:t>
            </a:r>
            <a:endParaRPr/>
          </a:p>
        </p:txBody>
      </p:sp>
      <p:sp>
        <p:nvSpPr>
          <p:cNvPr id="606" name="Google Shape;606;g1135cfe7efe_0_325"/>
          <p:cNvSpPr txBox="1">
            <a:spLocks noGrp="1"/>
          </p:cNvSpPr>
          <p:nvPr>
            <p:ph type="body" idx="1"/>
          </p:nvPr>
        </p:nvSpPr>
        <p:spPr>
          <a:xfrm>
            <a:off x="138800" y="762150"/>
            <a:ext cx="11830800" cy="6081900"/>
          </a:xfrm>
          <a:prstGeom prst="rect">
            <a:avLst/>
          </a:prstGeom>
          <a:noFill/>
          <a:ln>
            <a:noFill/>
          </a:ln>
        </p:spPr>
        <p:txBody>
          <a:bodyPr spcFirstLastPara="1" wrap="square" lIns="91425" tIns="45700" rIns="91425" bIns="45700" anchor="t" anchorCtr="0">
            <a:noAutofit/>
          </a:bodyPr>
          <a:lstStyle/>
          <a:p>
            <a:pPr marL="742950" lvl="1" indent="-345199" algn="l" rtl="0">
              <a:lnSpc>
                <a:spcPct val="115000"/>
              </a:lnSpc>
              <a:spcBef>
                <a:spcPts val="2400"/>
              </a:spcBef>
              <a:spcAft>
                <a:spcPts val="0"/>
              </a:spcAft>
              <a:buClr>
                <a:srgbClr val="FF5A33"/>
              </a:buClr>
              <a:buSzPts val="3336"/>
              <a:buFont typeface="Quattrocento Sans"/>
              <a:buChar char="❖"/>
            </a:pPr>
            <a:r>
              <a:rPr lang="en-US" sz="3336">
                <a:solidFill>
                  <a:srgbClr val="333333"/>
                </a:solidFill>
                <a:highlight>
                  <a:schemeClr val="lt1"/>
                </a:highlight>
              </a:rPr>
              <a:t>Tester và test leader cần có kỹ năng giao tiếp tốt  để trao đổi về các thông tin thực tế của lỗi, tiến độ, rủi ro trên tinh thần xây dựng.</a:t>
            </a:r>
            <a:endParaRPr sz="3336">
              <a:solidFill>
                <a:srgbClr val="333333"/>
              </a:solidFill>
              <a:highlight>
                <a:schemeClr val="lt1"/>
              </a:highlight>
            </a:endParaRPr>
          </a:p>
          <a:p>
            <a:pPr marL="742950" lvl="1" indent="-345199" algn="l" rtl="0">
              <a:lnSpc>
                <a:spcPct val="115000"/>
              </a:lnSpc>
              <a:spcBef>
                <a:spcPts val="0"/>
              </a:spcBef>
              <a:spcAft>
                <a:spcPts val="0"/>
              </a:spcAft>
              <a:buClr>
                <a:srgbClr val="FF5A33"/>
              </a:buClr>
              <a:buSzPts val="3336"/>
              <a:buFont typeface="Quattrocento Sans"/>
              <a:buChar char="❖"/>
            </a:pPr>
            <a:r>
              <a:rPr lang="en-US" sz="3336">
                <a:solidFill>
                  <a:srgbClr val="333333"/>
                </a:solidFill>
                <a:highlight>
                  <a:schemeClr val="lt1"/>
                </a:highlight>
              </a:rPr>
              <a:t>Giao tiếp những điểm tìm được về sản phẩm 1 cách khách quan, tập trung vào thực tế mà ko có sự thù ghét cá nhân.</a:t>
            </a:r>
            <a:endParaRPr sz="3336">
              <a:solidFill>
                <a:srgbClr val="333333"/>
              </a:solidFill>
              <a:highlight>
                <a:schemeClr val="lt1"/>
              </a:highlight>
            </a:endParaRPr>
          </a:p>
          <a:p>
            <a:pPr marL="742950" lvl="1" indent="-357899" algn="l" rtl="0">
              <a:lnSpc>
                <a:spcPct val="115000"/>
              </a:lnSpc>
              <a:spcBef>
                <a:spcPts val="0"/>
              </a:spcBef>
              <a:spcAft>
                <a:spcPts val="0"/>
              </a:spcAft>
              <a:buClr>
                <a:srgbClr val="FF5A33"/>
              </a:buClr>
              <a:buSzPts val="3536"/>
              <a:buFont typeface="Quattrocento Sans"/>
              <a:buChar char="❖"/>
            </a:pPr>
            <a:r>
              <a:rPr lang="en-US" sz="3536">
                <a:solidFill>
                  <a:srgbClr val="333333"/>
                </a:solidFill>
                <a:highlight>
                  <a:schemeClr val="lt1"/>
                </a:highlight>
              </a:rPr>
              <a:t>Giải thích bằng các hiểu biết về những gì chúng ta phải làm gì với nó hoặc sửa nó tốt hơn.</a:t>
            </a:r>
            <a:endParaRPr sz="3536">
              <a:solidFill>
                <a:srgbClr val="333333"/>
              </a:solidFill>
              <a:highlight>
                <a:schemeClr val="lt1"/>
              </a:highlight>
            </a:endParaRPr>
          </a:p>
          <a:p>
            <a:pPr marL="742950" lvl="1" indent="-357899" algn="l" rtl="0">
              <a:lnSpc>
                <a:spcPct val="115000"/>
              </a:lnSpc>
              <a:spcBef>
                <a:spcPts val="0"/>
              </a:spcBef>
              <a:spcAft>
                <a:spcPts val="0"/>
              </a:spcAft>
              <a:buClr>
                <a:srgbClr val="FF5A33"/>
              </a:buClr>
              <a:buSzPts val="3536"/>
              <a:buFont typeface="Quattrocento Sans"/>
              <a:buChar char="❖"/>
            </a:pPr>
            <a:r>
              <a:rPr lang="en-US" sz="3536">
                <a:solidFill>
                  <a:srgbClr val="333333"/>
                </a:solidFill>
                <a:highlight>
                  <a:schemeClr val="lt1"/>
                </a:highlight>
              </a:rPr>
              <a:t>Khởi đầu bằng sự hợp tác</a:t>
            </a:r>
            <a:r>
              <a:rPr lang="en-US" sz="3536" i="1"/>
              <a:t> </a:t>
            </a:r>
            <a:r>
              <a:rPr lang="en-US" sz="3536">
                <a:solidFill>
                  <a:srgbClr val="333333"/>
                </a:solidFill>
                <a:highlight>
                  <a:schemeClr val="lt1"/>
                </a:highlight>
              </a:rPr>
              <a:t>không phải là trận chiến. Luôn nhắc mọi người về mục tiêu chung là giúp hệ thống đạt chất lượng tốt hơn.</a:t>
            </a:r>
            <a:endParaRPr sz="3336">
              <a:solidFill>
                <a:srgbClr val="333333"/>
              </a:solidFill>
              <a:highlight>
                <a:schemeClr val="lt1"/>
              </a:high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06">
                                            <p:txEl>
                                              <p:pRg st="0" end="0"/>
                                            </p:txEl>
                                          </p:spTgt>
                                        </p:tgtEl>
                                        <p:attrNameLst>
                                          <p:attrName>style.visibility</p:attrName>
                                        </p:attrNameLst>
                                      </p:cBhvr>
                                      <p:to>
                                        <p:strVal val="visible"/>
                                      </p:to>
                                    </p:set>
                                    <p:anim calcmode="lin" valueType="num">
                                      <p:cBhvr additive="base">
                                        <p:cTn id="7" dur="1000"/>
                                        <p:tgtEl>
                                          <p:spTgt spid="606">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606">
                                            <p:txEl>
                                              <p:pRg st="1" end="1"/>
                                            </p:txEl>
                                          </p:spTgt>
                                        </p:tgtEl>
                                        <p:attrNameLst>
                                          <p:attrName>style.visibility</p:attrName>
                                        </p:attrNameLst>
                                      </p:cBhvr>
                                      <p:to>
                                        <p:strVal val="visible"/>
                                      </p:to>
                                    </p:set>
                                    <p:anim calcmode="lin" valueType="num">
                                      <p:cBhvr additive="base">
                                        <p:cTn id="12" dur="1000"/>
                                        <p:tgtEl>
                                          <p:spTgt spid="606">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606">
                                            <p:txEl>
                                              <p:pRg st="2" end="2"/>
                                            </p:txEl>
                                          </p:spTgt>
                                        </p:tgtEl>
                                        <p:attrNameLst>
                                          <p:attrName>style.visibility</p:attrName>
                                        </p:attrNameLst>
                                      </p:cBhvr>
                                      <p:to>
                                        <p:strVal val="visible"/>
                                      </p:to>
                                    </p:set>
                                    <p:anim calcmode="lin" valueType="num">
                                      <p:cBhvr additive="base">
                                        <p:cTn id="17" dur="1000"/>
                                        <p:tgtEl>
                                          <p:spTgt spid="606">
                                            <p:txEl>
                                              <p:pRg st="2" end="2"/>
                                            </p:txEl>
                                          </p:spTgt>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606">
                                            <p:txEl>
                                              <p:pRg st="3" end="3"/>
                                            </p:txEl>
                                          </p:spTgt>
                                        </p:tgtEl>
                                        <p:attrNameLst>
                                          <p:attrName>style.visibility</p:attrName>
                                        </p:attrNameLst>
                                      </p:cBhvr>
                                      <p:to>
                                        <p:strVal val="visible"/>
                                      </p:to>
                                    </p:set>
                                    <p:anim calcmode="lin" valueType="num">
                                      <p:cBhvr additive="base">
                                        <p:cTn id="22" dur="1000"/>
                                        <p:tgtEl>
                                          <p:spTgt spid="606">
                                            <p:txEl>
                                              <p:pRg st="3" end="3"/>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g1150b7d6a20_0_331"/>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Tóm tắt bài học</a:t>
            </a:r>
            <a:endParaRPr/>
          </a:p>
        </p:txBody>
      </p:sp>
      <p:sp>
        <p:nvSpPr>
          <p:cNvPr id="612" name="Google Shape;612;g1150b7d6a20_0_331"/>
          <p:cNvSpPr txBox="1">
            <a:spLocks noGrp="1"/>
          </p:cNvSpPr>
          <p:nvPr>
            <p:ph type="body" idx="1"/>
          </p:nvPr>
        </p:nvSpPr>
        <p:spPr>
          <a:xfrm>
            <a:off x="609600" y="1066800"/>
            <a:ext cx="10972800" cy="5257800"/>
          </a:xfrm>
          <a:prstGeom prst="rect">
            <a:avLst/>
          </a:prstGeom>
          <a:noFill/>
          <a:ln>
            <a:noFill/>
          </a:ln>
        </p:spPr>
        <p:txBody>
          <a:bodyPr spcFirstLastPara="1" wrap="square" lIns="91425" tIns="45700" rIns="91425" bIns="45700" anchor="t" anchorCtr="0">
            <a:normAutofit/>
          </a:bodyPr>
          <a:lstStyle/>
          <a:p>
            <a:pPr marL="177800" lvl="0" indent="0" algn="l" rtl="0">
              <a:spcBef>
                <a:spcPts val="0"/>
              </a:spcBef>
              <a:spcAft>
                <a:spcPts val="0"/>
              </a:spcAft>
              <a:buClr>
                <a:srgbClr val="FF5A33"/>
              </a:buClr>
              <a:buSzPts val="2800"/>
              <a:buFont typeface="Noto Sans Symbols"/>
              <a:buNone/>
            </a:pPr>
            <a:endParaRPr/>
          </a:p>
        </p:txBody>
      </p:sp>
      <p:sp>
        <p:nvSpPr>
          <p:cNvPr id="613" name="Google Shape;613;g1150b7d6a20_0_331"/>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14" name="Google Shape;614;g1150b7d6a20_0_331"/>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latin typeface="Calibri"/>
              <a:ea typeface="Calibri"/>
              <a:cs typeface="Calibri"/>
              <a:sym typeface="Calibri"/>
            </a:endParaRPr>
          </a:p>
        </p:txBody>
      </p:sp>
      <p:sp>
        <p:nvSpPr>
          <p:cNvPr id="615" name="Google Shape;615;g1150b7d6a20_0_331"/>
          <p:cNvSpPr txBox="1"/>
          <p:nvPr/>
        </p:nvSpPr>
        <p:spPr>
          <a:xfrm>
            <a:off x="894600" y="2067600"/>
            <a:ext cx="8437200" cy="4228200"/>
          </a:xfrm>
          <a:prstGeom prst="rect">
            <a:avLst/>
          </a:prstGeom>
          <a:noFill/>
          <a:ln>
            <a:noFill/>
          </a:ln>
        </p:spPr>
        <p:txBody>
          <a:bodyPr spcFirstLastPara="1" wrap="square" lIns="91425" tIns="45700" rIns="91425" bIns="45700" anchor="t" anchorCtr="0">
            <a:noAutofit/>
          </a:bodyPr>
          <a:lstStyle/>
          <a:p>
            <a:pPr marL="457200" lvl="0" indent="-419100" algn="l" rtl="0">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7 nguyên lý cơ bản của Testing</a:t>
            </a:r>
            <a:endParaRPr sz="3000">
              <a:solidFill>
                <a:schemeClr val="dk1"/>
              </a:solidFill>
              <a:latin typeface="Quattrocento Sans"/>
              <a:ea typeface="Quattrocento Sans"/>
              <a:cs typeface="Quattrocento Sans"/>
              <a:sym typeface="Quattrocento Sans"/>
            </a:endParaRPr>
          </a:p>
          <a:p>
            <a:pPr marL="457200" lvl="0" indent="-419100" algn="l" rtl="0">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Quy trình và giai đoạn kiểm thử phần mềm</a:t>
            </a:r>
            <a:endParaRPr sz="3000">
              <a:solidFill>
                <a:schemeClr val="dk1"/>
              </a:solidFill>
              <a:latin typeface="Quattrocento Sans"/>
              <a:ea typeface="Quattrocento Sans"/>
              <a:cs typeface="Quattrocento Sans"/>
              <a:sym typeface="Quattrocento Sans"/>
            </a:endParaRPr>
          </a:p>
          <a:p>
            <a:pPr marL="457200" lvl="0" indent="-419100" algn="l" rtl="0">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Tâm lý học trong kiểm thử phần mềm</a:t>
            </a:r>
            <a:endParaRPr sz="3000">
              <a:solidFill>
                <a:schemeClr val="dk1"/>
              </a:solidFill>
              <a:latin typeface="Quattrocento Sans"/>
              <a:ea typeface="Quattrocento Sans"/>
              <a:cs typeface="Quattrocento Sans"/>
              <a:sym typeface="Quattrocento Sans"/>
            </a:endParaRPr>
          </a:p>
        </p:txBody>
      </p:sp>
      <p:sp>
        <p:nvSpPr>
          <p:cNvPr id="616" name="Google Shape;616;g1150b7d6a20_0_331"/>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a:buNone/>
            </a:pPr>
            <a:r>
              <a:rPr lang="en-US" sz="2800" b="1">
                <a:solidFill>
                  <a:srgbClr val="F79646"/>
                </a:solidFill>
                <a:latin typeface="Quattrocento Sans"/>
                <a:ea typeface="Quattrocento Sans"/>
                <a:cs typeface="Quattrocento Sans"/>
                <a:sym typeface="Quattrocento Sans"/>
              </a:rPr>
              <a:t>Tóm tắt bài học</a:t>
            </a:r>
            <a:endParaRPr sz="2800" b="1" i="0" u="none" strike="noStrike" cap="none">
              <a:solidFill>
                <a:srgbClr val="F79646"/>
              </a:solidFill>
              <a:latin typeface="Quattrocento Sans"/>
              <a:ea typeface="Quattrocento Sans"/>
              <a:cs typeface="Quattrocento Sans"/>
              <a:sym typeface="Quattrocento Sans"/>
            </a:endParaRPr>
          </a:p>
        </p:txBody>
      </p:sp>
      <p:pic>
        <p:nvPicPr>
          <p:cNvPr id="617" name="Google Shape;617;g1150b7d6a20_0_331" descr="D:\Compressed\PSD Collection 2011\WP-201 copy.png"/>
          <p:cNvPicPr preferRelativeResize="0"/>
          <p:nvPr/>
        </p:nvPicPr>
        <p:blipFill rotWithShape="1">
          <a:blip r:embed="rId3">
            <a:alphaModFix/>
          </a:blip>
          <a:srcRect/>
          <a:stretch/>
        </p:blipFill>
        <p:spPr>
          <a:xfrm flipH="1">
            <a:off x="9189300" y="1095638"/>
            <a:ext cx="2782800" cy="52001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g10eabee0f21_0_326"/>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Tại sao phải kiểm thử phần mềm ?</a:t>
            </a:r>
            <a:endParaRPr/>
          </a:p>
        </p:txBody>
      </p:sp>
      <p:sp>
        <p:nvSpPr>
          <p:cNvPr id="156" name="Google Shape;156;g10eabee0f21_0_326"/>
          <p:cNvSpPr txBox="1"/>
          <p:nvPr/>
        </p:nvSpPr>
        <p:spPr>
          <a:xfrm>
            <a:off x="552050" y="762150"/>
            <a:ext cx="11400000" cy="750900"/>
          </a:xfrm>
          <a:prstGeom prst="rect">
            <a:avLst/>
          </a:prstGeom>
          <a:noFill/>
          <a:ln>
            <a:noFill/>
          </a:ln>
        </p:spPr>
        <p:txBody>
          <a:bodyPr spcFirstLastPara="1" wrap="square" lIns="91425" tIns="91425" rIns="91425" bIns="91425" anchor="t" anchorCtr="0">
            <a:noAutofit/>
          </a:bodyPr>
          <a:lstStyle/>
          <a:p>
            <a:pPr marL="342900" lvl="0" indent="-419100" algn="l" rtl="0">
              <a:spcBef>
                <a:spcPts val="0"/>
              </a:spcBef>
              <a:spcAft>
                <a:spcPts val="0"/>
              </a:spcAft>
              <a:buClr>
                <a:srgbClr val="FF5A33"/>
              </a:buClr>
              <a:buSzPts val="4000"/>
              <a:buFont typeface="Quattrocento Sans"/>
              <a:buChar char="❑"/>
            </a:pPr>
            <a:r>
              <a:rPr lang="en-US" sz="4000">
                <a:solidFill>
                  <a:schemeClr val="dk1"/>
                </a:solidFill>
                <a:latin typeface="Quattrocento Sans"/>
                <a:ea typeface="Quattrocento Sans"/>
                <a:cs typeface="Quattrocento Sans"/>
                <a:sym typeface="Quattrocento Sans"/>
              </a:rPr>
              <a:t>Lỗi phát sinh trong giai đoạn phát triển phần mềm</a:t>
            </a:r>
            <a:endParaRPr sz="4000">
              <a:solidFill>
                <a:schemeClr val="dk1"/>
              </a:solidFill>
              <a:latin typeface="Quattrocento Sans"/>
              <a:ea typeface="Quattrocento Sans"/>
              <a:cs typeface="Quattrocento Sans"/>
              <a:sym typeface="Quattrocento Sans"/>
            </a:endParaRPr>
          </a:p>
          <a:p>
            <a:pPr marL="0" lvl="0" indent="0" algn="l" rtl="0">
              <a:spcBef>
                <a:spcPts val="480"/>
              </a:spcBef>
              <a:spcAft>
                <a:spcPts val="0"/>
              </a:spcAft>
              <a:buNone/>
            </a:pPr>
            <a:endParaRPr sz="2400">
              <a:solidFill>
                <a:srgbClr val="333333"/>
              </a:solidFill>
              <a:highlight>
                <a:srgbClr val="FFFFFF"/>
              </a:highlight>
              <a:latin typeface="Quattrocento Sans"/>
              <a:ea typeface="Quattrocento Sans"/>
              <a:cs typeface="Quattrocento Sans"/>
              <a:sym typeface="Quattrocento Sans"/>
            </a:endParaRPr>
          </a:p>
        </p:txBody>
      </p:sp>
      <p:pic>
        <p:nvPicPr>
          <p:cNvPr id="157" name="Google Shape;157;g10eabee0f21_0_326"/>
          <p:cNvPicPr preferRelativeResize="0"/>
          <p:nvPr/>
        </p:nvPicPr>
        <p:blipFill>
          <a:blip r:embed="rId3">
            <a:alphaModFix/>
          </a:blip>
          <a:stretch>
            <a:fillRect/>
          </a:stretch>
        </p:blipFill>
        <p:spPr>
          <a:xfrm>
            <a:off x="844962" y="1513050"/>
            <a:ext cx="10502074" cy="51128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flip dir="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7"/>
                                        </p:tgtEl>
                                        <p:attrNameLst>
                                          <p:attrName>style.visibility</p:attrName>
                                        </p:attrNameLst>
                                      </p:cBhvr>
                                      <p:to>
                                        <p:strVal val="visible"/>
                                      </p:to>
                                    </p:set>
                                    <p:animEffect transition="in" filter="fade">
                                      <p:cBhvr>
                                        <p:cTn id="7" dur="1000"/>
                                        <p:tgtEl>
                                          <p:spTgt spid="1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g1150b7d6a20_0_341"/>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a:buNone/>
            </a:pPr>
            <a:r>
              <a:rPr lang="en-US"/>
              <a:t>Nội dung bài học tiếp theo</a:t>
            </a:r>
            <a:endParaRPr/>
          </a:p>
        </p:txBody>
      </p:sp>
      <p:sp>
        <p:nvSpPr>
          <p:cNvPr id="623" name="Google Shape;623;g1150b7d6a20_0_341"/>
          <p:cNvSpPr txBox="1">
            <a:spLocks noGrp="1"/>
          </p:cNvSpPr>
          <p:nvPr>
            <p:ph type="body" idx="1"/>
          </p:nvPr>
        </p:nvSpPr>
        <p:spPr>
          <a:xfrm>
            <a:off x="609600" y="1066800"/>
            <a:ext cx="10972800" cy="5257800"/>
          </a:xfrm>
          <a:prstGeom prst="rect">
            <a:avLst/>
          </a:prstGeom>
          <a:noFill/>
          <a:ln>
            <a:noFill/>
          </a:ln>
        </p:spPr>
        <p:txBody>
          <a:bodyPr spcFirstLastPara="1" wrap="square" lIns="91425" tIns="45700" rIns="91425" bIns="45700" anchor="t" anchorCtr="0">
            <a:normAutofit/>
          </a:bodyPr>
          <a:lstStyle/>
          <a:p>
            <a:pPr marL="177800" lvl="0" indent="0" algn="l" rtl="0">
              <a:lnSpc>
                <a:spcPct val="100000"/>
              </a:lnSpc>
              <a:spcBef>
                <a:spcPts val="0"/>
              </a:spcBef>
              <a:spcAft>
                <a:spcPts val="0"/>
              </a:spcAft>
              <a:buClr>
                <a:srgbClr val="FF5A33"/>
              </a:buClr>
              <a:buSzPts val="2800"/>
              <a:buFont typeface="Noto Sans Symbols"/>
              <a:buNone/>
            </a:pPr>
            <a:endParaRPr/>
          </a:p>
        </p:txBody>
      </p:sp>
      <p:sp>
        <p:nvSpPr>
          <p:cNvPr id="624" name="Google Shape;624;g1150b7d6a20_0_341"/>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625" name="Google Shape;625;g1150b7d6a20_0_341"/>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6" name="Google Shape;626;g1150b7d6a20_0_341"/>
          <p:cNvSpPr txBox="1"/>
          <p:nvPr/>
        </p:nvSpPr>
        <p:spPr>
          <a:xfrm>
            <a:off x="894600" y="2067600"/>
            <a:ext cx="8229600" cy="3933900"/>
          </a:xfrm>
          <a:prstGeom prst="rect">
            <a:avLst/>
          </a:prstGeom>
          <a:noFill/>
          <a:ln>
            <a:noFill/>
          </a:ln>
        </p:spPr>
        <p:txBody>
          <a:bodyPr spcFirstLastPara="1" wrap="square" lIns="91425" tIns="45700" rIns="91425" bIns="45700" anchor="t" anchorCtr="0">
            <a:noAutofit/>
          </a:bodyPr>
          <a:lstStyle/>
          <a:p>
            <a:pPr marL="457200" lvl="0" indent="-419100" algn="l" rtl="0">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Mô hình phát triển tuần tự </a:t>
            </a:r>
            <a:endParaRPr sz="3000">
              <a:solidFill>
                <a:schemeClr val="dk1"/>
              </a:solidFill>
              <a:latin typeface="Quattrocento Sans"/>
              <a:ea typeface="Quattrocento Sans"/>
              <a:cs typeface="Quattrocento Sans"/>
              <a:sym typeface="Quattrocento Sans"/>
            </a:endParaRPr>
          </a:p>
          <a:p>
            <a:pPr marL="457200" lvl="0" indent="-419100" algn="l" rtl="0">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Mô hình phát triển lặp lại-gia tăng</a:t>
            </a:r>
            <a:endParaRPr sz="3000">
              <a:solidFill>
                <a:schemeClr val="dk1"/>
              </a:solidFill>
              <a:latin typeface="Quattrocento Sans"/>
              <a:ea typeface="Quattrocento Sans"/>
              <a:cs typeface="Quattrocento Sans"/>
              <a:sym typeface="Quattrocento Sans"/>
            </a:endParaRPr>
          </a:p>
          <a:p>
            <a:pPr marL="457200" lvl="0" indent="-419100" algn="l" rtl="0">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Mô hình Scrum</a:t>
            </a:r>
            <a:endParaRPr sz="3000">
              <a:solidFill>
                <a:schemeClr val="dk1"/>
              </a:solidFill>
              <a:latin typeface="Quattrocento Sans"/>
              <a:ea typeface="Quattrocento Sans"/>
              <a:cs typeface="Quattrocento Sans"/>
              <a:sym typeface="Quattrocento Sans"/>
            </a:endParaRPr>
          </a:p>
        </p:txBody>
      </p:sp>
      <p:sp>
        <p:nvSpPr>
          <p:cNvPr id="627" name="Google Shape;627;g1150b7d6a20_0_341"/>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a:buNone/>
            </a:pPr>
            <a:r>
              <a:rPr lang="en-US" sz="2800" b="1">
                <a:solidFill>
                  <a:srgbClr val="F79646"/>
                </a:solidFill>
                <a:latin typeface="Quattrocento Sans"/>
                <a:ea typeface="Quattrocento Sans"/>
                <a:cs typeface="Quattrocento Sans"/>
                <a:sym typeface="Quattrocento Sans"/>
              </a:rPr>
              <a:t>Nội dung tiếp theo</a:t>
            </a:r>
            <a:endParaRPr sz="2800" b="1" i="0" u="none" strike="noStrike" cap="none">
              <a:solidFill>
                <a:srgbClr val="F79646"/>
              </a:solidFill>
              <a:latin typeface="Quattrocento Sans"/>
              <a:ea typeface="Quattrocento Sans"/>
              <a:cs typeface="Quattrocento Sans"/>
              <a:sym typeface="Quattrocento Sans"/>
            </a:endParaRPr>
          </a:p>
        </p:txBody>
      </p:sp>
      <p:pic>
        <p:nvPicPr>
          <p:cNvPr id="628" name="Google Shape;628;g1150b7d6a20_0_341" descr="D:\Pictures\PNG\present.png"/>
          <p:cNvPicPr preferRelativeResize="0"/>
          <p:nvPr/>
        </p:nvPicPr>
        <p:blipFill rotWithShape="1">
          <a:blip r:embed="rId3">
            <a:alphaModFix/>
          </a:blip>
          <a:srcRect/>
          <a:stretch/>
        </p:blipFill>
        <p:spPr>
          <a:xfrm flipH="1">
            <a:off x="9469017" y="1480800"/>
            <a:ext cx="2113383" cy="4893324"/>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pic>
        <p:nvPicPr>
          <p:cNvPr id="633" name="Google Shape;633;p13"/>
          <p:cNvPicPr preferRelativeResize="0"/>
          <p:nvPr/>
        </p:nvPicPr>
        <p:blipFill rotWithShape="1">
          <a:blip r:embed="rId3">
            <a:alphaModFix/>
          </a:blip>
          <a:srcRect/>
          <a:stretch/>
        </p:blipFill>
        <p:spPr>
          <a:xfrm>
            <a:off x="-5953" y="0"/>
            <a:ext cx="12197953" cy="6858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g10eabee0f21_0_319"/>
          <p:cNvSpPr txBox="1">
            <a:spLocks noGrp="1"/>
          </p:cNvSpPr>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a:buNone/>
            </a:pPr>
            <a:r>
              <a:rPr lang="en-US"/>
              <a:t>Tại sao phải kiểm thử phần mềm ?</a:t>
            </a:r>
            <a:endParaRPr/>
          </a:p>
        </p:txBody>
      </p:sp>
      <p:sp>
        <p:nvSpPr>
          <p:cNvPr id="163" name="Google Shape;163;g10eabee0f21_0_319"/>
          <p:cNvSpPr/>
          <p:nvPr/>
        </p:nvSpPr>
        <p:spPr>
          <a:xfrm>
            <a:off x="1310054" y="1524000"/>
            <a:ext cx="1752600" cy="762000"/>
          </a:xfrm>
          <a:prstGeom prst="rect">
            <a:avLst/>
          </a:prstGeom>
          <a:solidFill>
            <a:srgbClr val="FFFFFF"/>
          </a:solidFill>
          <a:ln w="25400" cap="flat"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64" name="Google Shape;164;g10eabee0f21_0_319"/>
          <p:cNvSpPr txBox="1"/>
          <p:nvPr/>
        </p:nvSpPr>
        <p:spPr>
          <a:xfrm>
            <a:off x="589775" y="1069825"/>
            <a:ext cx="9347100" cy="576000"/>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Clr>
                <a:srgbClr val="FF5A33"/>
              </a:buClr>
              <a:buSzPts val="2800"/>
              <a:buFont typeface="Quattrocento Sans"/>
              <a:buChar char="❑"/>
            </a:pPr>
            <a:r>
              <a:rPr lang="en-US" sz="2800">
                <a:solidFill>
                  <a:schemeClr val="dk1"/>
                </a:solidFill>
                <a:latin typeface="Quattrocento Sans"/>
                <a:ea typeface="Quattrocento Sans"/>
                <a:cs typeface="Quattrocento Sans"/>
                <a:sym typeface="Quattrocento Sans"/>
              </a:rPr>
              <a:t>Tăng trưởng theo cấp số nhân chi phí khắc phục lỗi</a:t>
            </a:r>
            <a:endParaRPr sz="2400">
              <a:solidFill>
                <a:srgbClr val="333333"/>
              </a:solidFill>
              <a:highlight>
                <a:srgbClr val="FFFFFF"/>
              </a:highlight>
              <a:latin typeface="Quattrocento Sans"/>
              <a:ea typeface="Quattrocento Sans"/>
              <a:cs typeface="Quattrocento Sans"/>
              <a:sym typeface="Quattrocento Sans"/>
            </a:endParaRPr>
          </a:p>
        </p:txBody>
      </p:sp>
      <p:pic>
        <p:nvPicPr>
          <p:cNvPr id="165" name="Google Shape;165;g10eabee0f21_0_319"/>
          <p:cNvPicPr preferRelativeResize="0"/>
          <p:nvPr/>
        </p:nvPicPr>
        <p:blipFill>
          <a:blip r:embed="rId3">
            <a:alphaModFix/>
          </a:blip>
          <a:stretch>
            <a:fillRect/>
          </a:stretch>
        </p:blipFill>
        <p:spPr>
          <a:xfrm>
            <a:off x="2606029" y="1645825"/>
            <a:ext cx="6362952" cy="4907375"/>
          </a:xfrm>
          <a:prstGeom prst="rect">
            <a:avLst/>
          </a:prstGeom>
          <a:noFill/>
          <a:ln>
            <a:noFill/>
          </a:ln>
        </p:spPr>
      </p:pic>
    </p:spTree>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g10eabee0f21_0_210"/>
          <p:cNvSpPr/>
          <p:nvPr/>
        </p:nvSpPr>
        <p:spPr>
          <a:xfrm>
            <a:off x="3581275" y="2967325"/>
            <a:ext cx="7028400" cy="923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5400" b="1" cap="small">
                <a:solidFill>
                  <a:srgbClr val="FFA15D"/>
                </a:solidFill>
                <a:latin typeface="Calibri"/>
                <a:ea typeface="Calibri"/>
                <a:cs typeface="Calibri"/>
                <a:sym typeface="Calibri"/>
              </a:rPr>
              <a:t>Kiểm thử phần mềm là gì ?</a:t>
            </a:r>
            <a:endParaRPr sz="5400" b="1" cap="small">
              <a:solidFill>
                <a:srgbClr val="FFA15D"/>
              </a:solidFill>
              <a:latin typeface="Calibri"/>
              <a:ea typeface="Calibri"/>
              <a:cs typeface="Calibri"/>
              <a:sym typeface="Calibri"/>
            </a:endParaRPr>
          </a:p>
        </p:txBody>
      </p:sp>
      <p:cxnSp>
        <p:nvCxnSpPr>
          <p:cNvPr id="171" name="Google Shape;171;g10eabee0f21_0_210"/>
          <p:cNvCxnSpPr/>
          <p:nvPr/>
        </p:nvCxnSpPr>
        <p:spPr>
          <a:xfrm>
            <a:off x="762000" y="3886200"/>
            <a:ext cx="10744200" cy="0"/>
          </a:xfrm>
          <a:prstGeom prst="straightConnector1">
            <a:avLst/>
          </a:prstGeom>
          <a:noFill/>
          <a:ln w="76200" cap="flat" cmpd="thinThick">
            <a:solidFill>
              <a:srgbClr val="FF0000"/>
            </a:solidFill>
            <a:prstDash val="solid"/>
            <a:round/>
            <a:headEnd type="none" w="sm" len="sm"/>
            <a:tailEnd type="none" w="sm" len="sm"/>
          </a:ln>
        </p:spPr>
      </p:cxnSp>
      <p:pic>
        <p:nvPicPr>
          <p:cNvPr id="172" name="Google Shape;172;g10eabee0f21_0_210"/>
          <p:cNvPicPr preferRelativeResize="0"/>
          <p:nvPr/>
        </p:nvPicPr>
        <p:blipFill rotWithShape="1">
          <a:blip r:embed="rId3">
            <a:alphaModFix/>
          </a:blip>
          <a:srcRect/>
          <a:stretch/>
        </p:blipFill>
        <p:spPr>
          <a:xfrm>
            <a:off x="1037870" y="1143000"/>
            <a:ext cx="2543400" cy="3782100"/>
          </a:xfrm>
          <a:prstGeom prst="ellipse">
            <a:avLst/>
          </a:prstGeom>
          <a:noFill/>
          <a:ln>
            <a:noFill/>
          </a:ln>
        </p:spPr>
      </p:pic>
    </p:spTree>
  </p:cSld>
  <p:clrMapOvr>
    <a:masterClrMapping/>
  </p:clrMapOvr>
</p:sld>
</file>

<file path=ppt/theme/theme1.xml><?xml version="1.0" encoding="utf-8"?>
<a:theme xmlns:a="http://schemas.openxmlformats.org/drawingml/2006/main"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4952</Words>
  <Application>Microsoft Office PowerPoint</Application>
  <PresentationFormat>Widescreen</PresentationFormat>
  <Paragraphs>305</Paragraphs>
  <Slides>71</Slides>
  <Notes>71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71</vt:i4>
      </vt:variant>
    </vt:vector>
  </HeadingPairs>
  <TitlesOfParts>
    <vt:vector size="79" baseType="lpstr">
      <vt:lpstr>Noto Sans Symbols</vt:lpstr>
      <vt:lpstr>Lora</vt:lpstr>
      <vt:lpstr>Roboto</vt:lpstr>
      <vt:lpstr>Quattrocento Sans</vt:lpstr>
      <vt:lpstr>Courier New</vt:lpstr>
      <vt:lpstr>Arial</vt:lpstr>
      <vt:lpstr>Calibri</vt:lpstr>
      <vt:lpstr>Custom Design</vt:lpstr>
      <vt:lpstr>Kiểm thử cơ bản (P1)</vt:lpstr>
      <vt:lpstr>Nội dung</vt:lpstr>
      <vt:lpstr>PowerPoint Presentation</vt:lpstr>
      <vt:lpstr>Tại sao phải kiểm thử phần mềm ?</vt:lpstr>
      <vt:lpstr>Tại sao phải kiểm thử phần mềm ?</vt:lpstr>
      <vt:lpstr>Tại sao phải kiểm thử phần mềm ?</vt:lpstr>
      <vt:lpstr>Tại sao phải kiểm thử phần mềm ?</vt:lpstr>
      <vt:lpstr>Tại sao phải kiểm thử phần mềm ?</vt:lpstr>
      <vt:lpstr>PowerPoint Presentation</vt:lpstr>
      <vt:lpstr>Kiểm thử phần mềm là gì ?</vt:lpstr>
      <vt:lpstr>Mục tiêu của kiểm thử</vt:lpstr>
      <vt:lpstr>Mục tiêu của kiểm thử</vt:lpstr>
      <vt:lpstr>Mục tiêu của kiểm thử</vt:lpstr>
      <vt:lpstr>Phân biệt Testing và Debugging</vt:lpstr>
      <vt:lpstr>Phân biệt Testing và Debugging</vt:lpstr>
      <vt:lpstr>Phân biệt verification và validation</vt:lpstr>
      <vt:lpstr>Phân biệt verification và validation</vt:lpstr>
      <vt:lpstr>Phân biệt verification và validation</vt:lpstr>
      <vt:lpstr>Phân biệt verification và validation</vt:lpstr>
      <vt:lpstr>Phân biệt verification và validation</vt:lpstr>
      <vt:lpstr>Phân biệt verification và validation</vt:lpstr>
      <vt:lpstr>phân biệt bug, error, fault, failure</vt:lpstr>
      <vt:lpstr>phân biệt bug, error, fault, failure</vt:lpstr>
      <vt:lpstr>phân biệt bug, error, fault, failure</vt:lpstr>
      <vt:lpstr>Tóm tắt bài học</vt:lpstr>
      <vt:lpstr>Nội dung bài học tiếp theo</vt:lpstr>
      <vt:lpstr>Kiểm thử cơ bản (P2)</vt:lpstr>
      <vt:lpstr>Nội dung</vt:lpstr>
      <vt:lpstr>PowerPoint Presentation</vt:lpstr>
      <vt:lpstr>7 nguyên lý cơ bản</vt:lpstr>
      <vt:lpstr>7 nguyên lý cơ bản</vt:lpstr>
      <vt:lpstr>7 nguyên lý cơ bản</vt:lpstr>
      <vt:lpstr>7 nguyên lý cơ bản</vt:lpstr>
      <vt:lpstr>7 nguyên lý cơ bản</vt:lpstr>
      <vt:lpstr>7 nguyên lý cơ bản</vt:lpstr>
      <vt:lpstr>7 nguyên lý cơ bản</vt:lpstr>
      <vt:lpstr>7 nguyên lý cơ bản</vt:lpstr>
      <vt:lpstr>7 nguyên lý cơ bản</vt:lpstr>
      <vt:lpstr>7 nguyên lý cơ bản</vt:lpstr>
      <vt:lpstr>7 nguyên lý cơ bản</vt:lpstr>
      <vt:lpstr>PowerPoint Presentation</vt:lpstr>
      <vt:lpstr>Quy trình và giai đoạn kiểm thử phần mềm</vt:lpstr>
      <vt:lpstr>test planning</vt:lpstr>
      <vt:lpstr>test planning</vt:lpstr>
      <vt:lpstr>test control</vt:lpstr>
      <vt:lpstr>test control</vt:lpstr>
      <vt:lpstr>test analysis</vt:lpstr>
      <vt:lpstr>test analysis</vt:lpstr>
      <vt:lpstr>test design</vt:lpstr>
      <vt:lpstr>test design</vt:lpstr>
      <vt:lpstr>test design</vt:lpstr>
      <vt:lpstr>test implementation</vt:lpstr>
      <vt:lpstr>test implementation</vt:lpstr>
      <vt:lpstr>test execution</vt:lpstr>
      <vt:lpstr>test execution</vt:lpstr>
      <vt:lpstr>test execution</vt:lpstr>
      <vt:lpstr>test exit criteria and reporting</vt:lpstr>
      <vt:lpstr>test exit criteria and reporting</vt:lpstr>
      <vt:lpstr>test exit criteria and reporting</vt:lpstr>
      <vt:lpstr>test exit criteria and reporting</vt:lpstr>
      <vt:lpstr>test closure</vt:lpstr>
      <vt:lpstr>test closure</vt:lpstr>
      <vt:lpstr>test closure</vt:lpstr>
      <vt:lpstr>PowerPoint Presentation</vt:lpstr>
      <vt:lpstr>Psychology of testing</vt:lpstr>
      <vt:lpstr>Psychology of testing</vt:lpstr>
      <vt:lpstr>Psychology of testing</vt:lpstr>
      <vt:lpstr>Psychology of testing</vt:lpstr>
      <vt:lpstr>Tóm tắt bài học</vt:lpstr>
      <vt:lpstr>Nội dung bài học tiếp theo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Kiểm thử cơ bản (P1)</dc:title>
  <dc:creator>Hans</dc:creator>
  <cp:lastModifiedBy>Huynh Duy</cp:lastModifiedBy>
  <cp:revision>1</cp:revision>
  <dcterms:created xsi:type="dcterms:W3CDTF">2013-04-23T08:05:33Z</dcterms:created>
  <dcterms:modified xsi:type="dcterms:W3CDTF">2023-01-03T07:42:51Z</dcterms:modified>
</cp:coreProperties>
</file>